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5.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6.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5.xml" ContentType="application/vnd.openxmlformats-officedocument.themeOverride+xml"/>
  <Override PartName="/ppt/notesSlides/notesSlide127.xml" ContentType="application/vnd.openxmlformats-officedocument.presentationml.notesSlide+xml"/>
  <Override PartName="/ppt/theme/themeOverride6.xml" ContentType="application/vnd.openxmlformats-officedocument.themeOverride+xml"/>
  <Override PartName="/ppt/notesSlides/notesSlide128.xml" ContentType="application/vnd.openxmlformats-officedocument.presentationml.notesSlide+xml"/>
  <Override PartName="/ppt/theme/themeOverride7.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88" r:id="rId3"/>
    <p:sldMasterId id="2147483699" r:id="rId4"/>
    <p:sldMasterId id="2147483711" r:id="rId5"/>
    <p:sldMasterId id="2147483723" r:id="rId6"/>
    <p:sldMasterId id="2147483748" r:id="rId7"/>
    <p:sldMasterId id="2147483760" r:id="rId8"/>
    <p:sldMasterId id="2147483772" r:id="rId9"/>
    <p:sldMasterId id="2147483784" r:id="rId10"/>
    <p:sldMasterId id="2147483796" r:id="rId11"/>
    <p:sldMasterId id="2147483808" r:id="rId12"/>
    <p:sldMasterId id="2147483822" r:id="rId13"/>
    <p:sldMasterId id="2147483835" r:id="rId14"/>
    <p:sldMasterId id="2147483847" r:id="rId15"/>
    <p:sldMasterId id="2147483862" r:id="rId16"/>
    <p:sldMasterId id="2147483874" r:id="rId17"/>
    <p:sldMasterId id="2147483886" r:id="rId18"/>
    <p:sldMasterId id="2147483889" r:id="rId19"/>
    <p:sldMasterId id="2147483902" r:id="rId20"/>
    <p:sldMasterId id="2147483916" r:id="rId21"/>
    <p:sldMasterId id="2147483928" r:id="rId22"/>
    <p:sldMasterId id="2147483941" r:id="rId23"/>
    <p:sldMasterId id="2147483956" r:id="rId24"/>
    <p:sldMasterId id="2147483958" r:id="rId25"/>
    <p:sldMasterId id="2147483972" r:id="rId26"/>
    <p:sldMasterId id="2147483984" r:id="rId27"/>
  </p:sldMasterIdLst>
  <p:notesMasterIdLst>
    <p:notesMasterId r:id="rId165"/>
  </p:notesMasterIdLst>
  <p:sldIdLst>
    <p:sldId id="256" r:id="rId28"/>
    <p:sldId id="3643" r:id="rId29"/>
    <p:sldId id="338" r:id="rId30"/>
    <p:sldId id="339" r:id="rId31"/>
    <p:sldId id="340" r:id="rId32"/>
    <p:sldId id="341" r:id="rId33"/>
    <p:sldId id="342" r:id="rId34"/>
    <p:sldId id="353" r:id="rId35"/>
    <p:sldId id="304" r:id="rId36"/>
    <p:sldId id="305" r:id="rId37"/>
    <p:sldId id="268" r:id="rId38"/>
    <p:sldId id="269" r:id="rId39"/>
    <p:sldId id="3637" r:id="rId40"/>
    <p:sldId id="3642" r:id="rId41"/>
    <p:sldId id="318" r:id="rId42"/>
    <p:sldId id="3641" r:id="rId43"/>
    <p:sldId id="5325" r:id="rId44"/>
    <p:sldId id="308" r:id="rId45"/>
    <p:sldId id="333" r:id="rId46"/>
    <p:sldId id="351" r:id="rId47"/>
    <p:sldId id="298" r:id="rId48"/>
    <p:sldId id="299" r:id="rId49"/>
    <p:sldId id="300" r:id="rId50"/>
    <p:sldId id="334" r:id="rId51"/>
    <p:sldId id="297" r:id="rId52"/>
    <p:sldId id="277" r:id="rId53"/>
    <p:sldId id="265" r:id="rId54"/>
    <p:sldId id="260" r:id="rId55"/>
    <p:sldId id="262" r:id="rId56"/>
    <p:sldId id="263" r:id="rId57"/>
    <p:sldId id="264" r:id="rId58"/>
    <p:sldId id="355" r:id="rId59"/>
    <p:sldId id="259" r:id="rId60"/>
    <p:sldId id="266" r:id="rId61"/>
    <p:sldId id="267" r:id="rId62"/>
    <p:sldId id="332" r:id="rId63"/>
    <p:sldId id="293" r:id="rId64"/>
    <p:sldId id="294" r:id="rId65"/>
    <p:sldId id="295" r:id="rId66"/>
    <p:sldId id="284" r:id="rId67"/>
    <p:sldId id="296" r:id="rId68"/>
    <p:sldId id="337" r:id="rId69"/>
    <p:sldId id="610" r:id="rId70"/>
    <p:sldId id="281" r:id="rId71"/>
    <p:sldId id="283" r:id="rId72"/>
    <p:sldId id="4733" r:id="rId73"/>
    <p:sldId id="336" r:id="rId74"/>
    <p:sldId id="282" r:id="rId75"/>
    <p:sldId id="278" r:id="rId76"/>
    <p:sldId id="287" r:id="rId77"/>
    <p:sldId id="301" r:id="rId78"/>
    <p:sldId id="288" r:id="rId79"/>
    <p:sldId id="280" r:id="rId80"/>
    <p:sldId id="279" r:id="rId81"/>
    <p:sldId id="289" r:id="rId82"/>
    <p:sldId id="290" r:id="rId83"/>
    <p:sldId id="291" r:id="rId84"/>
    <p:sldId id="324" r:id="rId85"/>
    <p:sldId id="343" r:id="rId86"/>
    <p:sldId id="344" r:id="rId87"/>
    <p:sldId id="335" r:id="rId88"/>
    <p:sldId id="349" r:id="rId89"/>
    <p:sldId id="347" r:id="rId90"/>
    <p:sldId id="345" r:id="rId91"/>
    <p:sldId id="5385" r:id="rId92"/>
    <p:sldId id="348" r:id="rId93"/>
    <p:sldId id="346" r:id="rId94"/>
    <p:sldId id="5328" r:id="rId95"/>
    <p:sldId id="5327" r:id="rId96"/>
    <p:sldId id="5326" r:id="rId97"/>
    <p:sldId id="350" r:id="rId98"/>
    <p:sldId id="4514" r:id="rId99"/>
    <p:sldId id="307" r:id="rId100"/>
    <p:sldId id="316" r:id="rId101"/>
    <p:sldId id="329" r:id="rId102"/>
    <p:sldId id="320" r:id="rId103"/>
    <p:sldId id="321" r:id="rId104"/>
    <p:sldId id="322" r:id="rId105"/>
    <p:sldId id="330" r:id="rId106"/>
    <p:sldId id="328" r:id="rId107"/>
    <p:sldId id="315" r:id="rId108"/>
    <p:sldId id="326" r:id="rId109"/>
    <p:sldId id="319" r:id="rId110"/>
    <p:sldId id="352" r:id="rId111"/>
    <p:sldId id="3638" r:id="rId112"/>
    <p:sldId id="3640" r:id="rId113"/>
    <p:sldId id="4515" r:id="rId114"/>
    <p:sldId id="5360" r:id="rId115"/>
    <p:sldId id="5382" r:id="rId116"/>
    <p:sldId id="5381" r:id="rId117"/>
    <p:sldId id="327" r:id="rId118"/>
    <p:sldId id="5330" r:id="rId119"/>
    <p:sldId id="5195" r:id="rId120"/>
    <p:sldId id="3644" r:id="rId121"/>
    <p:sldId id="5329" r:id="rId122"/>
    <p:sldId id="325" r:id="rId123"/>
    <p:sldId id="611" r:id="rId124"/>
    <p:sldId id="3630" r:id="rId125"/>
    <p:sldId id="270" r:id="rId126"/>
    <p:sldId id="3627" r:id="rId127"/>
    <p:sldId id="3628" r:id="rId128"/>
    <p:sldId id="5408" r:id="rId129"/>
    <p:sldId id="5409" r:id="rId130"/>
    <p:sldId id="5407" r:id="rId131"/>
    <p:sldId id="462" r:id="rId132"/>
    <p:sldId id="4472" r:id="rId133"/>
    <p:sldId id="3624" r:id="rId134"/>
    <p:sldId id="436" r:id="rId135"/>
    <p:sldId id="5384" r:id="rId136"/>
    <p:sldId id="5383" r:id="rId137"/>
    <p:sldId id="4512" r:id="rId138"/>
    <p:sldId id="3626" r:id="rId139"/>
    <p:sldId id="271" r:id="rId140"/>
    <p:sldId id="3632" r:id="rId141"/>
    <p:sldId id="3645" r:id="rId142"/>
    <p:sldId id="356" r:id="rId143"/>
    <p:sldId id="272" r:id="rId144"/>
    <p:sldId id="274" r:id="rId145"/>
    <p:sldId id="273" r:id="rId146"/>
    <p:sldId id="331" r:id="rId147"/>
    <p:sldId id="3646" r:id="rId148"/>
    <p:sldId id="3647" r:id="rId149"/>
    <p:sldId id="3648" r:id="rId150"/>
    <p:sldId id="3649" r:id="rId151"/>
    <p:sldId id="4513" r:id="rId152"/>
    <p:sldId id="3636" r:id="rId153"/>
    <p:sldId id="323" r:id="rId154"/>
    <p:sldId id="302" r:id="rId155"/>
    <p:sldId id="314" r:id="rId156"/>
    <p:sldId id="3629" r:id="rId157"/>
    <p:sldId id="3633" r:id="rId158"/>
    <p:sldId id="3634" r:id="rId159"/>
    <p:sldId id="261" r:id="rId160"/>
    <p:sldId id="3635" r:id="rId161"/>
    <p:sldId id="311" r:id="rId162"/>
    <p:sldId id="5406" r:id="rId163"/>
    <p:sldId id="354" r:id="rId1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8" autoAdjust="0"/>
    <p:restoredTop sz="84168" autoAdjust="0"/>
  </p:normalViewPr>
  <p:slideViewPr>
    <p:cSldViewPr snapToGrid="0" snapToObjects="1">
      <p:cViewPr varScale="1">
        <p:scale>
          <a:sx n="126" d="100"/>
          <a:sy n="126" d="100"/>
        </p:scale>
        <p:origin x="328" y="192"/>
      </p:cViewPr>
      <p:guideLst>
        <p:guide orient="horz" pos="2160"/>
        <p:guide pos="2880"/>
      </p:guideLst>
    </p:cSldViewPr>
  </p:slideViewPr>
  <p:outlineViewPr>
    <p:cViewPr>
      <p:scale>
        <a:sx n="33" d="100"/>
        <a:sy n="33" d="100"/>
      </p:scale>
      <p:origin x="0" y="2800"/>
    </p:cViewPr>
  </p:outlineViewPr>
  <p:notesTextViewPr>
    <p:cViewPr>
      <p:scale>
        <a:sx n="155" d="100"/>
        <a:sy n="155" d="100"/>
      </p:scale>
      <p:origin x="0" y="0"/>
    </p:cViewPr>
  </p:notesTextViewPr>
  <p:sorterViewPr>
    <p:cViewPr varScale="1">
      <p:scale>
        <a:sx n="1" d="1"/>
        <a:sy n="1" d="1"/>
      </p:scale>
      <p:origin x="0" y="2944"/>
    </p:cViewPr>
  </p:sorterViewPr>
  <p:notesViewPr>
    <p:cSldViewPr snapToGrid="0" snapToObjects="1">
      <p:cViewPr varScale="1">
        <p:scale>
          <a:sx n="114" d="100"/>
          <a:sy n="114" d="100"/>
        </p:scale>
        <p:origin x="2120"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61" Type="http://schemas.openxmlformats.org/officeDocument/2006/relationships/slide" Target="slides/slide134.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162" Type="http://schemas.openxmlformats.org/officeDocument/2006/relationships/slide" Target="slides/slide13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slide" Target="slides/slide130.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303D6A-5E3B-C544-9BBA-881930186E8A}" type="datetimeFigureOut">
              <a:rPr lang="en-US" smtClean="0"/>
              <a:t>4/12/23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C6A475-5FC1-A94D-AAAC-585FE446D7F6}" type="slidenum">
              <a:rPr lang="en-US" smtClean="0"/>
              <a:t>‹#›</a:t>
            </a:fld>
            <a:endParaRPr lang="en-US"/>
          </a:p>
        </p:txBody>
      </p:sp>
    </p:spTree>
    <p:extLst>
      <p:ext uri="{BB962C8B-B14F-4D97-AF65-F5344CB8AC3E}">
        <p14:creationId xmlns:p14="http://schemas.microsoft.com/office/powerpoint/2010/main" val="619266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23273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857D02-A7C3-2C46-B0C0-7C9254734A0C}" type="slidenum">
              <a:rPr kumimoji="0" lang="en-US" sz="1200" b="0" i="0" u="none" strike="noStrike" kern="1200" cap="none" spc="0" normalizeH="0" baseline="0" noProof="0">
                <a:ln>
                  <a:noFill/>
                </a:ln>
                <a:solidFill>
                  <a:srgbClr val="1F497D"/>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1F497D"/>
              </a:solidFill>
              <a:effectLst/>
              <a:uLnTx/>
              <a:uFillTx/>
              <a:latin typeface="Calibri"/>
              <a:ea typeface="+mn-ea"/>
              <a:cs typeface="+mn-cs"/>
            </a:endParaRPr>
          </a:p>
        </p:txBody>
      </p:sp>
      <p:sp>
        <p:nvSpPr>
          <p:cNvPr id="240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0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89927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so as to totally bypass Samaria. Bethany was the hometown of Lazarus and he is sisters, Mary and Martha. </a:t>
            </a:r>
          </a:p>
          <a:p>
            <a:r>
              <a:rPr lang="en-US" dirty="0"/>
              <a:t>_______</a:t>
            </a:r>
          </a:p>
          <a:p>
            <a:r>
              <a:rPr lang="en-US" dirty="0"/>
              <a:t>LC-06-Preparation of the Disciples-73</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received news that Lazarus was sick while Jesus was across the River Jordan. 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D14EFD-49C2-AC46-B74D-DD5B2FC51E0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4067" name="Rectangle 2"/>
          <p:cNvSpPr>
            <a:spLocks noGrp="1" noRot="1" noChangeAspect="1" noChangeArrowheads="1"/>
          </p:cNvSpPr>
          <p:nvPr>
            <p:ph type="sldImg"/>
          </p:nvPr>
        </p:nvSpPr>
        <p:spPr>
          <a:xfrm>
            <a:off x="838200" y="457200"/>
            <a:ext cx="5181600" cy="3886200"/>
          </a:xfrm>
          <a:solidFill>
            <a:srgbClr val="FFFFFF"/>
          </a:solidFill>
          <a:ln/>
        </p:spPr>
      </p:sp>
      <p:sp>
        <p:nvSpPr>
          <p:cNvPr id="344068"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4258853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59236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extLst>
      <p:ext uri="{BB962C8B-B14F-4D97-AF65-F5344CB8AC3E}">
        <p14:creationId xmlns:p14="http://schemas.microsoft.com/office/powerpoint/2010/main" val="20118028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86567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8508586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77966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95314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AFABF1-117F-2E4F-B8C8-DEE49BB7AA48}" type="slidenum">
              <a:rPr kumimoji="0" lang="en-US" sz="1200" b="0" i="0" u="none" strike="noStrike" kern="1200" cap="none" spc="0" normalizeH="0" baseline="0" noProof="0">
                <a:ln>
                  <a:noFill/>
                </a:ln>
                <a:solidFill>
                  <a:srgbClr val="1F497D"/>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1F497D"/>
              </a:solidFill>
              <a:effectLst/>
              <a:uLnTx/>
              <a:uFillTx/>
              <a:latin typeface="Calibri"/>
              <a:ea typeface="+mn-ea"/>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274741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Look how EARLY certain books were deemed to be Scripture!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 men, as you could tell from our Scripture reading, are Paul and Barnabas.</a:t>
            </a:r>
          </a:p>
          <a:p>
            <a:pPr eaLnBrk="1" hangingPunct="1"/>
            <a:r>
              <a:rPr lang="en-US" dirty="0">
                <a:ea typeface="ＭＳ Ｐゴシック" charset="0"/>
                <a:cs typeface="ＭＳ Ｐゴシック" charset="0"/>
              </a:rPr>
              <a:t>These two men both walked with God and with one another very closely.  </a:t>
            </a:r>
          </a:p>
          <a:p>
            <a:pPr eaLnBrk="1" hangingPunct="1"/>
            <a:r>
              <a:rPr lang="en-US" dirty="0">
                <a:ea typeface="ＭＳ Ｐゴシック" charset="0"/>
                <a:cs typeface="ＭＳ Ｐゴシック" charset="0"/>
              </a:rPr>
              <a:t>• Barnabas had reached out to Paul when Paul came to Jerusalem as a new Christian.  The church shunned Paul, not believing that he had really converted from his previous life of persecuting Christians—but Barnabas stuck with him.</a:t>
            </a:r>
          </a:p>
          <a:p>
            <a:pPr eaLnBrk="1" hangingPunct="1"/>
            <a:r>
              <a:rPr lang="en-US" dirty="0">
                <a:ea typeface="ＭＳ Ｐゴシック" charset="0"/>
                <a:cs typeface="ＭＳ Ｐゴシック" charset="0"/>
              </a:rPr>
              <a:t>• When the church at Antioch in the north needed assistance, Barnabas traveled back to Paul’s hometown to bring him to Antioch as a teacher.</a:t>
            </a:r>
          </a:p>
          <a:p>
            <a:pPr eaLnBrk="1" hangingPunct="1"/>
            <a:r>
              <a:rPr lang="en-US" dirty="0">
                <a:ea typeface="ＭＳ Ｐゴシック" charset="0"/>
                <a:cs typeface="ＭＳ Ｐゴシック" charset="0"/>
              </a:rPr>
              <a:t>• Then they traveled for two years as missionaries to plant at least ten churches. In fact, they had remained united through tremendous obstacles and brutal persecutions.</a:t>
            </a:r>
          </a:p>
          <a:p>
            <a:pPr eaLnBrk="1" hangingPunct="1"/>
            <a:r>
              <a:rPr lang="en-US" dirty="0">
                <a:ea typeface="ＭＳ Ｐゴシック" charset="0"/>
                <a:cs typeface="ＭＳ Ｐゴシック" charset="0"/>
              </a:rPr>
              <a:t>• In Acts 15:1-35, Paul and Barnabas were united against the false teaching on grace by the believing Pharisees in Jerusalem. </a:t>
            </a:r>
          </a:p>
          <a:p>
            <a:pPr eaLnBrk="1" hangingPunct="1"/>
            <a:r>
              <a:rPr lang="en-US" dirty="0">
                <a:ea typeface="ＭＳ Ｐゴシック" charset="0"/>
                <a:cs typeface="ＭＳ Ｐゴシック" charset="0"/>
              </a:rPr>
              <a:t>But in Acts 15:36-41 we see their own unity fractured. In fact, they disagreed on a relatively minor matter.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642893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115</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Before the riot in Ephesus in Acts 19:23-41, Christianity had already shown itself peaceful a number of times.</a:t>
            </a:r>
          </a:p>
          <a:p>
            <a:pPr eaLnBrk="1" hangingPunct="1"/>
            <a:r>
              <a:rPr lang="en-US" dirty="0">
                <a:ea typeface="ＭＳ Ｐゴシック" charset="0"/>
                <a:cs typeface="ＭＳ Ｐゴシック" charset="0"/>
              </a:rPr>
              <a:t>Owners of a slave girl in Philippi whom Paul and Silas had released from a demon had them beaten, flogged, and imprisoned—but they prayed and sang in prison, which is not exactly rioting behavior (16:16-25). These men caused no riot—rather, they were the victims of the riot caused by others!</a:t>
            </a:r>
          </a:p>
          <a:p>
            <a:pPr eaLnBrk="1" hangingPunct="1"/>
            <a:r>
              <a:rPr lang="en-US" dirty="0">
                <a:ea typeface="ＭＳ Ｐゴシック" charset="0"/>
                <a:cs typeface="ＭＳ Ｐゴシック" charset="0"/>
              </a:rPr>
              <a:t>Jews in Thessalonica jealous of Paul convincing some fellow Jews that Jesus was Messiah, accused Paul and Silas of causing trouble all over the world (17:6), recruited bad characters and caused a riot (17:2-5). These men caused no riot—rather, they were the victims of the riot caused by others!</a:t>
            </a:r>
          </a:p>
          <a:p>
            <a:pPr eaLnBrk="1" hangingPunct="1"/>
            <a:r>
              <a:rPr lang="en-US" dirty="0">
                <a:ea typeface="ＭＳ Ｐゴシック" charset="0"/>
                <a:cs typeface="ＭＳ Ｐゴシック" charset="0"/>
              </a:rPr>
              <a:t>After kicking them out of Thessalonica, these Jews even traveled to Berea and agitated the crowds so the apostles got kicked out of Berea too (17:13-14). These men caused no riot—but they were victims of the riot caused by others!</a:t>
            </a:r>
          </a:p>
          <a:p>
            <a:pPr eaLnBrk="1" hangingPunct="1"/>
            <a:r>
              <a:rPr lang="en-US" dirty="0">
                <a:ea typeface="ＭＳ Ｐゴシック" charset="0"/>
                <a:cs typeface="ＭＳ Ｐゴシック" charset="0"/>
              </a:rPr>
              <a:t>At Athens, Epicurean and Stoic philosophers ridiculed Paul publicly, but Paul gave a reasoned defense. Paul caused no riot—rather, he was the victim of the sneering of others (17:18, 32).</a:t>
            </a:r>
          </a:p>
          <a:p>
            <a:pPr eaLnBrk="1" hangingPunct="1"/>
            <a:r>
              <a:rPr lang="en-US" dirty="0">
                <a:ea typeface="ＭＳ Ｐゴシック" charset="0"/>
                <a:cs typeface="ＭＳ Ｐゴシック" charset="0"/>
              </a:rPr>
              <a:t>In Corinth, Jews abused Paul (18:6), but Paul only shook out his clothes in response. Paul caused no abuse to them—rather, his friend Sosthenes was the victim of their abuse right in front of the government official (18:17).</a:t>
            </a:r>
          </a:p>
          <a:p>
            <a:pPr eaLnBrk="1" hangingPunct="1"/>
            <a:r>
              <a:rPr lang="en-US" dirty="0">
                <a:ea typeface="ＭＳ Ｐゴシック" charset="0"/>
                <a:cs typeface="ＭＳ Ｐゴシック" charset="0"/>
              </a:rPr>
              <a:t>At Ephesus, Jews publicly maligned Paul and expelled him from the synagogue (19:9). Paul healed people and caused no commotion, but a demon beat seven sons of a Jewish priest did (19:16)! </a:t>
            </a:r>
          </a:p>
        </p:txBody>
      </p:sp>
    </p:spTree>
    <p:extLst>
      <p:ext uri="{BB962C8B-B14F-4D97-AF65-F5344CB8AC3E}">
        <p14:creationId xmlns:p14="http://schemas.microsoft.com/office/powerpoint/2010/main" val="1391672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116</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245671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117</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118</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119</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449584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73943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23627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75899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6A1022-9B63-BE40-B492-697E2E556FDE}"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a:p>
            <a:pPr eaLnBrk="1" hangingPunct="1"/>
            <a:endParaRPr lang="en-US">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75899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126</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p:txBody>
      </p:sp>
    </p:spTree>
    <p:extLst>
      <p:ext uri="{BB962C8B-B14F-4D97-AF65-F5344CB8AC3E}">
        <p14:creationId xmlns:p14="http://schemas.microsoft.com/office/powerpoint/2010/main" val="1749235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127</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128</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129</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66B98A-2079-E344-ADF5-6CD6591CDDF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“﻿The framework of ancient Near Eastern history in this epoch is provided by the two major hearths of complex civilization of that day, namely, Mesopotamia (Assyria and Babylonia) on the east and Egypt to the southwest. Before Alexander the Great (336-323) we have the Persian Empire, which ended the independence of Babylon in 539 (by Cyrus) and (for a time) of Egypt in 525 (by Cambyses). All these dates are firm and universally accepted. In Mesopotamia the Neo-Babylonian kings ruled Babylonia from 626 to 539. Overlapping at the end and preceding them, the kings of Assyria are dated to the year from 912 down to 648 (eponym lists, 911/910ff., plus king lists), and to the final end of Assyria in 609. Before 912 Assyrian dates are closely correct back to 1180, before which a dispute over three or thirteen years for Ninurta-</a:t>
            </a:r>
            <a:r>
              <a:rPr lang="en-US" dirty="0" err="1"/>
              <a:t>apil</a:t>
            </a:r>
            <a:r>
              <a:rPr lang="en-US" dirty="0"/>
              <a:t>-</a:t>
            </a:r>
            <a:r>
              <a:rPr lang="en-US" dirty="0" err="1"/>
              <a:t>ekur</a:t>
            </a:r>
            <a:r>
              <a:rPr lang="en-US" dirty="0"/>
              <a:t> gives a maximum ten-year variation back to 1432/1422 for the accession of Enlil-</a:t>
            </a:r>
            <a:r>
              <a:rPr lang="en-US" dirty="0" err="1"/>
              <a:t>nasir</a:t>
            </a:r>
            <a:r>
              <a:rPr lang="en-US" dirty="0"/>
              <a:t> II. Thus from 1180 (and quite closely from the late fifteenth century) Assyrian dates provide a firm backbone of dating other, less securely fixed regions in the Near East.61 </a:t>
            </a:r>
          </a:p>
          <a:p>
            <a:endParaRPr lang="en-US" dirty="0"/>
          </a:p>
          <a:p>
            <a:r>
              <a:rPr lang="en-US" dirty="0"/>
              <a:t>On the other side of the area, Egypt also makes a valuable contribution, essentially independent of Mesopotamia. Thus, before the Persian conquest in 525, the Twenty-Sixth (</a:t>
            </a:r>
            <a:r>
              <a:rPr lang="en-US" dirty="0" err="1"/>
              <a:t>Saite</a:t>
            </a:r>
            <a:r>
              <a:rPr lang="en-US" dirty="0"/>
              <a:t>) Dynasty reigned to the year during 664 to 525. The reign of </a:t>
            </a:r>
            <a:r>
              <a:rPr lang="en-US" dirty="0" err="1"/>
              <a:t>Tanutamun</a:t>
            </a:r>
            <a:r>
              <a:rPr lang="en-US" dirty="0"/>
              <a:t> was contemporary with the Twenty-Sixth Dynasty, and the Twenty-Third and Twenty-Fourth Dynasties were wholly contemporary with the Twenty-Second and with each other; so none of these affect the flow of successive dates. Before the Twenty-Sixth Dynasty, </a:t>
            </a:r>
            <a:r>
              <a:rPr lang="en-US" dirty="0" err="1"/>
              <a:t>Taharqa</a:t>
            </a:r>
            <a:r>
              <a:rPr lang="en-US" dirty="0"/>
              <a:t> of the Twenty-Fifth (Kushite/Nubian) Dynasty reigned from 690 to 664. Before this date, it is now clear that </a:t>
            </a:r>
            <a:r>
              <a:rPr lang="en-US" dirty="0" err="1"/>
              <a:t>Shebitku</a:t>
            </a:r>
            <a:r>
              <a:rPr lang="en-US" dirty="0"/>
              <a:t> reigned from at least 702 (and perhaps 706), and his predecessor </a:t>
            </a:r>
            <a:r>
              <a:rPr lang="en-US" dirty="0" err="1"/>
              <a:t>Shabaka</a:t>
            </a:r>
            <a:r>
              <a:rPr lang="en-US" dirty="0"/>
              <a:t> for fourteen years, thirteen over Egypt, maximally 719/minimally 715 to 702. Before him in Egypt, but not ending before 716 (</a:t>
            </a:r>
            <a:r>
              <a:rPr lang="en-US" dirty="0" err="1"/>
              <a:t>Osorkon</a:t>
            </a:r>
            <a:r>
              <a:rPr lang="en-US" dirty="0"/>
              <a:t> IV = </a:t>
            </a:r>
            <a:r>
              <a:rPr lang="en-US" dirty="0" err="1"/>
              <a:t>Shilkanni</a:t>
            </a:r>
            <a:r>
              <a:rPr lang="en-US" dirty="0"/>
              <a:t> of an Assyrian text in 716), the Twenty-Second (Libyan) Dynasty reigned an absolute minimum of close to 230 years, beginning with </a:t>
            </a:r>
            <a:r>
              <a:rPr lang="en-US" dirty="0" err="1"/>
              <a:t>Shoshenq</a:t>
            </a:r>
            <a:r>
              <a:rPr lang="en-US" dirty="0"/>
              <a:t> I (“Shishak”) from 945 (or extremely close to it). Note that this Egyptian chronology stands independently of both the Assyrian and Hebrew data. </a:t>
            </a:r>
          </a:p>
          <a:p>
            <a:endParaRPr lang="en-US" dirty="0"/>
          </a:p>
          <a:p>
            <a:r>
              <a:rPr lang="en-US" dirty="0"/>
              <a:t>Before 945, the Twenty-First Dynasty goes back to 1070 within a year or so. Earlier still, the Ramesside Nineteenth and Twentieth Dynasties (New Kingdom) go back to firm dates of 1279-1213 (not 1212!) for Ramesses II, and for the preceding Eighteenth Dynasty and start of the New Kingdom to either 1550 or 1540 (again, varying because of a king [</a:t>
            </a:r>
            <a:r>
              <a:rPr lang="en-US" dirty="0" err="1"/>
              <a:t>Tuthmosis</a:t>
            </a:r>
            <a:r>
              <a:rPr lang="en-US" dirty="0"/>
              <a:t> II] who reigned either three or thirteen years).62”</a:t>
            </a:r>
          </a:p>
          <a:p>
            <a:endParaRPr lang="en-US" dirty="0"/>
          </a:p>
          <a:p>
            <a:r>
              <a:rPr lang="en-US" dirty="0"/>
              <a:t>Kenneth A. Kitchen, </a:t>
            </a:r>
            <a:r>
              <a:rPr lang="en-US" i="1" dirty="0"/>
              <a:t>On the Reliability of the Old Testament </a:t>
            </a:r>
            <a:r>
              <a:rPr lang="en-US" dirty="0"/>
              <a:t>(Grand Rapids, MI: Eerdmans, 2003), 22-23 (Kindle Edition Loc 780-796 of 14432)</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86855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135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64354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137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944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cs typeface="ＭＳ Ｐゴシック" charset="0"/>
              </a:rPr>
              <a:t>“﻿After all, others were doing this then. In the third century B.C. the Egyptian priest Manetho produced his </a:t>
            </a:r>
            <a:r>
              <a:rPr lang="en-US" dirty="0" err="1">
                <a:cs typeface="ＭＳ Ｐゴシック" charset="0"/>
              </a:rPr>
              <a:t>Aegyptiaka</a:t>
            </a:r>
            <a:r>
              <a:rPr lang="en-US" dirty="0">
                <a:cs typeface="ＭＳ Ｐゴシック" charset="0"/>
              </a:rPr>
              <a:t>, or history of Egypt, probably under Ptolemy II,1 and by then so also did </a:t>
            </a:r>
            <a:r>
              <a:rPr lang="en-US" dirty="0" err="1">
                <a:cs typeface="ＭＳ Ｐゴシック" charset="0"/>
              </a:rPr>
              <a:t>Berossus</a:t>
            </a:r>
            <a:r>
              <a:rPr lang="en-US" dirty="0">
                <a:cs typeface="ＭＳ Ｐゴシック" charset="0"/>
              </a:rPr>
              <a:t>, priest of Marduk at Babylon, his </a:t>
            </a:r>
            <a:r>
              <a:rPr lang="en-US" dirty="0" err="1">
                <a:cs typeface="ＭＳ Ｐゴシック" charset="0"/>
              </a:rPr>
              <a:t>Chaldaika</a:t>
            </a:r>
            <a:r>
              <a:rPr lang="en-US" dirty="0">
                <a:cs typeface="ＭＳ Ｐゴシック" charset="0"/>
              </a:rPr>
              <a:t>, for his master, the Seleucid king Antiochus I.2 Comparison with firsthand sources shows that these two writers could draw upon authentic local records and traditions in each case. So it is in principle possible to suggest that a group of early Hellenistic Jews tried to perform a similar service for their community by composing the books we now know as the Old Testament or Hebrew Bible.”</a:t>
            </a:r>
          </a:p>
          <a:p>
            <a:endParaRPr lang="en-US" dirty="0">
              <a:cs typeface="ＭＳ Ｐゴシック" charset="0"/>
            </a:endParaRPr>
          </a:p>
          <a:p>
            <a:r>
              <a:rPr lang="en-US" dirty="0">
                <a:cs typeface="ＭＳ Ｐゴシック" charset="0"/>
              </a:rPr>
              <a:t>Kitchen, K. A.. </a:t>
            </a:r>
            <a:r>
              <a:rPr lang="en-US" i="1" dirty="0">
                <a:cs typeface="ＭＳ Ｐゴシック" charset="0"/>
              </a:rPr>
              <a:t>On the Reliability of the Old Testament </a:t>
            </a:r>
            <a:r>
              <a:rPr lang="en-US" dirty="0">
                <a:cs typeface="ＭＳ Ｐゴシック" charset="0"/>
              </a:rPr>
              <a:t>. Grand Rapids: Eerdmans, 2003. Kindle Edition. </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a:t>
            </a:r>
            <a:r>
              <a:rPr lang="en-US" altLang="zh-CN">
                <a:latin typeface="Times New Roman" charset="0"/>
                <a:ea typeface="ＭＳ Ｐゴシック" charset="0"/>
                <a:cs typeface="ＭＳ Ｐゴシック" charset="0"/>
              </a:rPr>
              <a:t>impact them:</a:t>
            </a:r>
          </a:p>
          <a:p>
            <a:pPr eaLnBrk="1" hangingPunct="1"/>
            <a:r>
              <a:rPr lang="en-US" sz="1200" b="1" kern="1200">
                <a:solidFill>
                  <a:schemeClr val="tx1"/>
                </a:solidFill>
                <a:effectLst/>
                <a:latin typeface="+mn-lt"/>
                <a:ea typeface="+mn-ea"/>
                <a:cs typeface="+mn-cs"/>
              </a:rPr>
              <a:t>2Pet</a:t>
            </a:r>
            <a:r>
              <a:rPr lang="en-US" sz="1200" b="1" kern="1200" dirty="0">
                <a:solidFill>
                  <a:schemeClr val="tx1"/>
                </a:solidFill>
                <a:effectLst/>
                <a:latin typeface="+mn-lt"/>
                <a:ea typeface="+mn-ea"/>
                <a:cs typeface="+mn-cs"/>
              </a:rPr>
              <a: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93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The coming judgment under Nebuchadnezzar would be God's sword against the nation and Ammon (Ezek 21).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Times New Roman" pitchFamily="-10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Ezekiel 21:1-5 reads, "Then this message came to me from the LORD: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2</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“Son of man, turn and face Jerusalem and prophesy against Israel and her sanctuaries.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3</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Tell her, ‘This is what the LORD says: I am your enemy, O Israel, and I am about to </a:t>
            </a:r>
            <a:r>
              <a:rPr lang="en-US" sz="1200" b="0" kern="1200" dirty="0" err="1">
                <a:solidFill>
                  <a:schemeClr val="tx1"/>
                </a:solidFill>
                <a:effectLst/>
                <a:latin typeface="Times New Roman" pitchFamily="-108" charset="0"/>
                <a:ea typeface="ＭＳ Ｐゴシック" pitchFamily="-111" charset="-128"/>
                <a:cs typeface="ＭＳ Ｐゴシック" pitchFamily="-111" charset="-128"/>
              </a:rPr>
              <a:t>unsheath</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my sword to destroy your people—the righteous and the wicked alike.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4</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Yes, I will cut off both the righteous and the wicked! I will draw my sword against everyone in the land from south to north. </a:t>
            </a:r>
            <a:r>
              <a:rPr lang="en-US" sz="1200" b="0" kern="1200" baseline="30000" dirty="0">
                <a:solidFill>
                  <a:schemeClr val="tx1"/>
                </a:solidFill>
                <a:effectLst/>
                <a:latin typeface="Times New Roman" pitchFamily="-108" charset="0"/>
                <a:ea typeface="ＭＳ Ｐゴシック" pitchFamily="-111" charset="-128"/>
                <a:cs typeface="ＭＳ Ｐゴシック" pitchFamily="-111" charset="-128"/>
              </a:rPr>
              <a:t>5</a:t>
            </a: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Everyone in the world will know that I am the LORD. My sword is in my hand, and it will not return to its sheath until its work is finished.’"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Times New Roman" pitchFamily="-10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God then tells Ezekiel to continually groan aloud before the people until they ask why, and then he is to tell them that God's sword will strike all those in Jerusalem (21:6-17).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Times New Roman" pitchFamily="-108"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The chapter ends with Babylon as God's sword. He travels south until the road splits and he isn't sure which way to go.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(Read 20-21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The omens say first to attack Jerusalem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8" charset="0"/>
                <a:ea typeface="ＭＳ Ｐゴシック" pitchFamily="-111" charset="-128"/>
                <a:cs typeface="ＭＳ Ｐゴシック" pitchFamily="-111" charset="-128"/>
              </a:rPr>
              <a:t>• But 21:28-32 is a message against Ammon also, which the Babylonians also later conquered.</a:t>
            </a:r>
          </a:p>
        </p:txBody>
      </p:sp>
    </p:spTree>
    <p:extLst>
      <p:ext uri="{BB962C8B-B14F-4D97-AF65-F5344CB8AC3E}">
        <p14:creationId xmlns:p14="http://schemas.microsoft.com/office/powerpoint/2010/main" val="2071356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18</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9B05A7-39A9-0F44-9FD2-261236DA47C5}" type="slidenum">
              <a:rPr lang="zh-CN" altLang="en-US" sz="1200">
                <a:solidFill>
                  <a:srgbClr val="000000"/>
                </a:solidFill>
              </a:rPr>
              <a:pPr/>
              <a:t>20</a:t>
            </a:fld>
            <a:endParaRPr lang="en-US" altLang="zh-CN" sz="1200">
              <a:solidFill>
                <a:srgbClr val="000000"/>
              </a:solidFill>
            </a:endParaRPr>
          </a:p>
        </p:txBody>
      </p:sp>
      <p:sp>
        <p:nvSpPr>
          <p:cNvPr id="319490" name="Rectangle 2"/>
          <p:cNvSpPr>
            <a:spLocks noGrp="1" noRot="1" noChangeAspect="1" noChangeArrowheads="1"/>
          </p:cNvSpPr>
          <p:nvPr>
            <p:ph type="sldImg"/>
          </p:nvPr>
        </p:nvSpPr>
        <p:spPr>
          <a:xfrm>
            <a:off x="1130300" y="674688"/>
            <a:ext cx="4597400" cy="3448050"/>
          </a:xfrm>
          <a:solidFill>
            <a:srgbClr val="FFFFFF"/>
          </a:solidFill>
          <a:ln/>
        </p:spPr>
      </p:sp>
      <p:sp>
        <p:nvSpPr>
          <p:cNvPr id="3194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42C6B0-C79B-3C42-ADE9-5E7564DD55F3}" type="slidenum">
              <a:rPr lang="en-US" sz="1200" b="1">
                <a:solidFill>
                  <a:srgbClr val="000000"/>
                </a:solidFill>
                <a:latin typeface="Times" charset="0"/>
              </a:rPr>
              <a:pPr eaLnBrk="1" hangingPunct="1"/>
              <a:t>21</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806A82-6480-C547-8EA6-9F18BAAC53DC}" type="slidenum">
              <a:rPr lang="en-US" sz="1200" b="1">
                <a:solidFill>
                  <a:srgbClr val="000000"/>
                </a:solidFill>
                <a:latin typeface="Times" charset="0"/>
              </a:rPr>
              <a:pPr eaLnBrk="1" hangingPunct="1"/>
              <a:t>22</a:t>
            </a:fld>
            <a:endParaRPr lang="en-US" sz="1200" b="1">
              <a:solidFill>
                <a:srgbClr val="000000"/>
              </a:solidFill>
              <a:latin typeface="Times"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23</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24</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0D5041-1CFD-0948-AC59-0AFEC7946CFE}" type="slidenum">
              <a:rPr lang="en-US" sz="1200" b="1">
                <a:solidFill>
                  <a:srgbClr val="000000"/>
                </a:solidFill>
                <a:latin typeface="Times" charset="0"/>
              </a:rPr>
              <a:pPr eaLnBrk="1" hangingPunct="1"/>
              <a:t>25</a:t>
            </a:fld>
            <a:endParaRPr lang="en-US" sz="1200" b="1">
              <a:solidFill>
                <a:srgbClr val="000000"/>
              </a:solidFill>
              <a:latin typeface="Times" charset="0"/>
            </a:endParaRPr>
          </a:p>
        </p:txBody>
      </p:sp>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190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26</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Slide Image Placeholder 1"/>
          <p:cNvSpPr>
            <a:spLocks noGrp="1" noRot="1" noChangeAspect="1"/>
          </p:cNvSpPr>
          <p:nvPr>
            <p:ph type="sldImg"/>
          </p:nvPr>
        </p:nvSpPr>
        <p:spPr>
          <a:solidFill>
            <a:srgbClr val="FFFFFF"/>
          </a:solidFill>
          <a:ln/>
        </p:spPr>
      </p:sp>
      <p:sp>
        <p:nvSpPr>
          <p:cNvPr id="732162"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sz="1400" b="1">
                <a:latin typeface="Calibri" charset="0"/>
                <a:ea typeface="ＭＳ Ｐゴシック" charset="0"/>
                <a:cs typeface="ＭＳ Ｐゴシック" charset="0"/>
              </a:rPr>
              <a:t>There</a:t>
            </a:r>
            <a:r>
              <a:rPr lang="fr-FR" altLang="ja-JP" sz="1400" b="1">
                <a:latin typeface="Calibri" charset="0"/>
                <a:ea typeface="ＭＳ Ｐゴシック" charset="0"/>
                <a:cs typeface="ＭＳ Ｐゴシック" charset="0"/>
              </a:rPr>
              <a:t>'</a:t>
            </a:r>
            <a:r>
              <a:rPr lang="en-US" sz="1400" b="1">
                <a:latin typeface="Calibri" charset="0"/>
                <a:ea typeface="ＭＳ Ｐゴシック" charset="0"/>
                <a:cs typeface="ＭＳ Ｐゴシック" charset="0"/>
              </a:rPr>
              <a:t>s a problem here regarding the three-day</a:t>
            </a:r>
            <a:r>
              <a:rPr lang="fr-FR" altLang="ja-JP" sz="1400" b="1">
                <a:latin typeface="Calibri" charset="0"/>
                <a:ea typeface="ＭＳ Ｐゴシック" charset="0"/>
                <a:cs typeface="ＭＳ Ｐゴシック" charset="0"/>
              </a:rPr>
              <a:t>'</a:t>
            </a:r>
            <a:r>
              <a:rPr lang="en-US" sz="1400" b="1">
                <a:latin typeface="Calibri" charset="0"/>
                <a:ea typeface="ＭＳ Ｐゴシック" charset="0"/>
                <a:cs typeface="ＭＳ Ｐゴシック" charset="0"/>
              </a:rPr>
              <a:t>s journey (cf. OTS, 602).  Nineveh</a:t>
            </a:r>
            <a:r>
              <a:rPr lang="fr-FR" altLang="ja-JP" sz="1400" b="1">
                <a:latin typeface="Calibri" charset="0"/>
                <a:ea typeface="ＭＳ Ｐゴシック" charset="0"/>
                <a:cs typeface="ＭＳ Ｐゴシック" charset="0"/>
              </a:rPr>
              <a:t>'</a:t>
            </a:r>
            <a:r>
              <a:rPr lang="en-US" sz="1400" b="1">
                <a:latin typeface="Calibri" charset="0"/>
                <a:ea typeface="ＭＳ Ｐゴシック" charset="0"/>
                <a:cs typeface="ＭＳ Ｐゴシック" charset="0"/>
              </a:rPr>
              <a:t>s inner wall was less than eight miles, so the diameter of the city was only two miles—hardly a three-day journey.  One day</a:t>
            </a:r>
            <a:r>
              <a:rPr lang="fr-FR" altLang="ja-JP" sz="1400" b="1">
                <a:latin typeface="Calibri" charset="0"/>
                <a:ea typeface="ＭＳ Ｐゴシック" charset="0"/>
                <a:cs typeface="ＭＳ Ｐゴシック" charset="0"/>
              </a:rPr>
              <a:t>'</a:t>
            </a:r>
            <a:r>
              <a:rPr lang="en-US" sz="1400" b="1">
                <a:latin typeface="Calibri" charset="0"/>
                <a:ea typeface="ＭＳ Ｐゴシック" charset="0"/>
                <a:cs typeface="ＭＳ Ｐゴシック" charset="0"/>
              </a:rPr>
              <a:t>s journey in the open was usually 15-20 miles (Hannah, </a:t>
            </a:r>
            <a:r>
              <a:rPr lang="en-US" sz="1400" b="1" i="1">
                <a:latin typeface="Calibri" charset="0"/>
                <a:ea typeface="ＭＳ Ｐゴシック" charset="0"/>
                <a:cs typeface="ＭＳ Ｐゴシック" charset="0"/>
              </a:rPr>
              <a:t>BKC</a:t>
            </a:r>
            <a:r>
              <a:rPr lang="en-US" sz="1400" b="1">
                <a:latin typeface="Calibri" charset="0"/>
                <a:ea typeface="ＭＳ Ｐゴシック" charset="0"/>
                <a:cs typeface="ＭＳ Ｐゴシック" charset="0"/>
              </a:rPr>
              <a:t>, 1:1463).  </a:t>
            </a:r>
          </a:p>
          <a:p>
            <a:pPr eaLnBrk="1" hangingPunct="1"/>
            <a:r>
              <a:rPr lang="en-US" sz="1400" b="1">
                <a:latin typeface="Calibri" charset="0"/>
                <a:ea typeface="ＭＳ Ｐゴシック" charset="0"/>
                <a:cs typeface="ＭＳ Ｐゴシック" charset="0"/>
              </a:rPr>
              <a:t>But this isn</a:t>
            </a:r>
            <a:r>
              <a:rPr lang="fr-FR" altLang="ja-JP" sz="1400" b="1">
                <a:latin typeface="Calibri" charset="0"/>
                <a:ea typeface="ＭＳ Ｐゴシック" charset="0"/>
                <a:cs typeface="ＭＳ Ｐゴシック" charset="0"/>
              </a:rPr>
              <a:t>'</a:t>
            </a:r>
            <a:r>
              <a:rPr lang="en-US" sz="1400" b="1">
                <a:latin typeface="Calibri" charset="0"/>
                <a:ea typeface="ＭＳ Ｐゴシック" charset="0"/>
                <a:cs typeface="ＭＳ Ｐゴシック" charset="0"/>
              </a:rPr>
              <a:t>t really a problem in either of two ways: </a:t>
            </a:r>
          </a:p>
          <a:p>
            <a:pPr eaLnBrk="1" hangingPunct="1"/>
            <a:r>
              <a:rPr lang="ja-JP" altLang="en-US" sz="1400" b="1">
                <a:latin typeface="Calibri" charset="0"/>
                <a:ea typeface="ＭＳ Ｐゴシック" charset="0"/>
                <a:cs typeface="ＭＳ Ｐゴシック" charset="0"/>
              </a:rPr>
              <a:t>“</a:t>
            </a:r>
            <a:r>
              <a:rPr lang="en-US" altLang="ja-JP" sz="1400" b="1">
                <a:latin typeface="Calibri" charset="0"/>
                <a:ea typeface="ＭＳ Ｐゴシック" charset="0"/>
                <a:cs typeface="ＭＳ Ｐゴシック" charset="0"/>
              </a:rPr>
              <a:t>The great city of Nineveh</a:t>
            </a:r>
            <a:r>
              <a:rPr lang="ja-JP" altLang="en-US" sz="1400" b="1">
                <a:latin typeface="Calibri" charset="0"/>
                <a:ea typeface="ＭＳ Ｐゴシック" charset="0"/>
                <a:cs typeface="ＭＳ Ｐゴシック" charset="0"/>
              </a:rPr>
              <a:t>”</a:t>
            </a:r>
            <a:r>
              <a:rPr lang="en-US" altLang="ja-JP" sz="1400" b="1">
                <a:latin typeface="Calibri" charset="0"/>
                <a:ea typeface="ＭＳ Ｐゴシック" charset="0"/>
                <a:cs typeface="ＭＳ Ｐゴシック" charset="0"/>
              </a:rPr>
              <a:t> (1:2; 3:2; cf. 4:11) almost surely included three other towns in the vicinity as well.  Four cities (Nineveh, Rehoboth Ir, Calah, and Resen) are mentioned in Genesis 10:11-12 as </a:t>
            </a:r>
            <a:r>
              <a:rPr lang="ja-JP" altLang="en-US" sz="1400" b="1">
                <a:latin typeface="Calibri" charset="0"/>
                <a:ea typeface="ＭＳ Ｐゴシック" charset="0"/>
                <a:cs typeface="ＭＳ Ｐゴシック" charset="0"/>
              </a:rPr>
              <a:t>“</a:t>
            </a:r>
            <a:r>
              <a:rPr lang="en-US" altLang="ja-JP" sz="1400" b="1">
                <a:latin typeface="Calibri" charset="0"/>
                <a:ea typeface="ＭＳ Ｐゴシック" charset="0"/>
                <a:cs typeface="ＭＳ Ｐゴシック" charset="0"/>
              </a:rPr>
              <a:t>the great city</a:t>
            </a:r>
            <a:r>
              <a:rPr lang="ja-JP" altLang="en-US" sz="1400" b="1">
                <a:latin typeface="Calibri" charset="0"/>
                <a:ea typeface="ＭＳ Ｐゴシック" charset="0"/>
                <a:cs typeface="ＭＳ Ｐゴシック" charset="0"/>
              </a:rPr>
              <a:t>”</a:t>
            </a:r>
            <a:r>
              <a:rPr lang="en-US" altLang="ja-JP" sz="1400" b="1">
                <a:latin typeface="Calibri" charset="0"/>
                <a:ea typeface="ＭＳ Ｐゴシック" charset="0"/>
                <a:cs typeface="ＭＳ Ｐゴシック" charset="0"/>
              </a:rPr>
              <a:t> and they still exist today with different names (Kouyunjik, Khorsbad, Nimroud, and Karamles). This can be observed on the following map by Austin Henry Layard, </a:t>
            </a:r>
            <a:r>
              <a:rPr lang="en-US" altLang="ja-JP" sz="1400" b="1" i="1">
                <a:latin typeface="Calibri" charset="0"/>
                <a:ea typeface="ＭＳ Ｐゴシック" charset="0"/>
                <a:cs typeface="ＭＳ Ｐゴシック" charset="0"/>
              </a:rPr>
              <a:t>Nineveh and Its Remains</a:t>
            </a:r>
            <a:r>
              <a:rPr lang="en-US" altLang="ja-JP" sz="1400" b="1">
                <a:latin typeface="Calibri" charset="0"/>
                <a:ea typeface="ＭＳ Ｐゴシック" charset="0"/>
                <a:cs typeface="ＭＳ Ｐゴシック" charset="0"/>
              </a:rPr>
              <a:t>, 2:40.</a:t>
            </a:r>
          </a:p>
          <a:p>
            <a:pPr eaLnBrk="1" hangingPunct="1"/>
            <a:r>
              <a:rPr lang="en-US" sz="1400" b="1">
                <a:latin typeface="Calibri" charset="0"/>
                <a:ea typeface="ＭＳ Ｐゴシック" charset="0"/>
                <a:cs typeface="ＭＳ Ｐゴシック" charset="0"/>
              </a:rPr>
              <a:t>If we superimpose a map of Singapore over it, we can see that walking through Nineveh would be like walking in Singapore from the far north in Yishun to Harbourfront in the south. That could take 3 days easily!</a:t>
            </a:r>
          </a:p>
        </p:txBody>
      </p:sp>
      <p:sp>
        <p:nvSpPr>
          <p:cNvPr id="73216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defTabSz="914400" eaLnBrk="0" fontAlgn="base" hangingPunct="0">
              <a:spcBef>
                <a:spcPct val="0"/>
              </a:spcBef>
              <a:spcAft>
                <a:spcPct val="0"/>
              </a:spcAft>
            </a:pPr>
            <a:fld id="{206F5CE0-3D63-034D-A528-138FE0C881B3}" type="slidenum">
              <a:rPr lang="en-US" sz="1200" smtClean="0">
                <a:solidFill>
                  <a:srgbClr val="000000"/>
                </a:solidFill>
                <a:ea typeface="ＭＳ Ｐゴシック" charset="0"/>
                <a:cs typeface="ＭＳ Ｐゴシック" charset="0"/>
              </a:rPr>
              <a:pPr algn="r" defTabSz="914400" eaLnBrk="0" fontAlgn="base" hangingPunct="0">
                <a:spcBef>
                  <a:spcPct val="0"/>
                </a:spcBef>
                <a:spcAft>
                  <a:spcPct val="0"/>
                </a:spcAft>
              </a:pPr>
              <a:t>27</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BC4579D-FB9A-D24B-9A08-FBDBFFF27F9F}" type="slidenum">
              <a:rPr lang="en-US" sz="1200">
                <a:solidFill>
                  <a:srgbClr val="000000"/>
                </a:solidFill>
              </a:rPr>
              <a:pPr/>
              <a:t>28</a:t>
            </a:fld>
            <a:endParaRPr lang="en-US" sz="1200">
              <a:solidFill>
                <a:srgbClr val="000000"/>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D102B7AF-FEF8-FB4A-B66D-02F4E28B10C0}" type="slidenum">
              <a:rPr lang="en-US" sz="1200" baseline="0">
                <a:solidFill>
                  <a:srgbClr val="000000"/>
                </a:solidFill>
                <a:latin typeface="Arial" charset="0"/>
              </a:rPr>
              <a:pPr algn="r" defTabSz="914400" eaLnBrk="0" fontAlgn="base" hangingPunct="0">
                <a:spcBef>
                  <a:spcPct val="0"/>
                </a:spcBef>
                <a:spcAft>
                  <a:spcPct val="0"/>
                </a:spcAft>
              </a:pPr>
              <a:t>29</a:t>
            </a:fld>
            <a:endParaRPr lang="en-US" sz="1200" baseline="0">
              <a:solidFill>
                <a:srgbClr val="000000"/>
              </a:solidFill>
              <a:latin typeface="Arial" charset="0"/>
            </a:endParaRPr>
          </a:p>
        </p:txBody>
      </p:sp>
      <p:sp>
        <p:nvSpPr>
          <p:cNvPr id="737282" name="Rectangle 2"/>
          <p:cNvSpPr>
            <a:spLocks noGrp="1" noRot="1" noChangeAspect="1" noChangeArrowheads="1"/>
          </p:cNvSpPr>
          <p:nvPr>
            <p:ph type="sldImg"/>
          </p:nvPr>
        </p:nvSpPr>
        <p:spPr>
          <a:solidFill>
            <a:srgbClr val="FFFFFF"/>
          </a:solidFill>
          <a:ln/>
        </p:spPr>
      </p:sp>
      <p:sp>
        <p:nvSpPr>
          <p:cNvPr id="737283"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18</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Then I told them about how the gracious hand of God had been on me, and about my conversation with the king.</a:t>
            </a:r>
          </a:p>
          <a:p>
            <a:r>
              <a:rPr lang="en-US">
                <a:latin typeface="Times New Roman" charset="0"/>
                <a:ea typeface="ＭＳ Ｐゴシック" charset="0"/>
                <a:cs typeface="ＭＳ Ｐゴシック" charset="0"/>
              </a:rPr>
              <a:t>They replied at once,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Yes, let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rebuild the wall!</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So they began the good work.</a:t>
            </a:r>
          </a:p>
          <a:p>
            <a:r>
              <a:rPr lang="en-US" baseline="30000">
                <a:latin typeface="Times New Roman" charset="0"/>
                <a:ea typeface="ＭＳ Ｐゴシック" charset="0"/>
                <a:cs typeface="ＭＳ Ｐゴシック" charset="0"/>
              </a:rPr>
              <a:t>19</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But when Sanballat, Tobiah, and Geshem the Arab heard of our plan, they scoffed contemptuously.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What are you doing? Are you rebelling against the king?</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they asked.</a:t>
            </a:r>
          </a:p>
          <a:p>
            <a:r>
              <a:rPr lang="en-US" baseline="30000">
                <a:latin typeface="Times New Roman" charset="0"/>
                <a:ea typeface="ＭＳ Ｐゴシック" charset="0"/>
                <a:cs typeface="ＭＳ Ｐゴシック" charset="0"/>
              </a:rPr>
              <a:t>20</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 replied,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The God of heaven will help us succeed. We, his servants, will start rebuilding this wall. But you have no share, legal right, or historic claim in Jerusalem.</a:t>
            </a:r>
            <a:r>
              <a:rPr lang="ja-JP" altLang="en-US">
                <a:latin typeface="Times New Roman" charset="0"/>
                <a:ea typeface="ＭＳ Ｐゴシック" charset="0"/>
                <a:cs typeface="ＭＳ Ｐゴシック" charset="0"/>
              </a:rPr>
              <a: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Tyndale House Publishers., Holy Bible : New Living Translation., 2nd ed. (Wheaton, Ill.: Tyndale House Publishers, 2004), Ne 2:18.</a:t>
            </a:r>
          </a:p>
          <a:p>
            <a:pPr>
              <a:spcBef>
                <a:spcPct val="0"/>
              </a:spcBef>
            </a:pPr>
            <a:endParaRPr lang="en-US" sz="2400">
              <a:latin typeface="Arial" charset="0"/>
              <a:ea typeface="ＭＳ Ｐゴシック" charset="0"/>
              <a:cs typeface="ＭＳ Ｐゴシック" charset="0"/>
            </a:endParaRPr>
          </a:p>
          <a:p>
            <a:pPr>
              <a:spcBef>
                <a:spcPct val="0"/>
              </a:spcBef>
            </a:pPr>
            <a:r>
              <a:rPr lang="en-US" sz="2400">
                <a:latin typeface="Arial" charset="0"/>
                <a:ea typeface="ＭＳ Ｐゴシック" charset="0"/>
                <a:cs typeface="ＭＳ Ｐゴシック" charset="0"/>
              </a:rPr>
              <a:t>Map Has Settlements of the Persian Province of Judah According to Ezra and Nehemiah (Logos Libronix Bible Maps, Mac edition, 2008)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3" name="Slide Number Placeholder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B03D1D61-1E3D-8640-B7B3-1D07AD75245E}" type="slidenum">
              <a:rPr lang="en-US" sz="1200" baseline="0">
                <a:solidFill>
                  <a:srgbClr val="000000"/>
                </a:solidFill>
              </a:rPr>
              <a:pPr/>
              <a:t>31</a:t>
            </a:fld>
            <a:endParaRPr lang="en-US" sz="1200" baseline="0">
              <a:solidFill>
                <a:srgbClr val="000000"/>
              </a:solidFill>
            </a:endParaRPr>
          </a:p>
        </p:txBody>
      </p:sp>
      <p:sp>
        <p:nvSpPr>
          <p:cNvPr id="9809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D1CB9D34-4377-3A4B-9751-9099E50A82D4}" type="slidenum">
              <a:rPr lang="en-US" sz="1200" baseline="0">
                <a:solidFill>
                  <a:srgbClr val="000000"/>
                </a:solidFill>
                <a:latin typeface="Arial" charset="0"/>
              </a:rPr>
              <a:pPr algn="r" defTabSz="914400" eaLnBrk="0" fontAlgn="base" hangingPunct="0">
                <a:spcBef>
                  <a:spcPct val="0"/>
                </a:spcBef>
                <a:spcAft>
                  <a:spcPct val="0"/>
                </a:spcAft>
              </a:pPr>
              <a:t>31</a:t>
            </a:fld>
            <a:endParaRPr lang="en-US" sz="1200" baseline="0">
              <a:solidFill>
                <a:srgbClr val="000000"/>
              </a:solidFill>
              <a:latin typeface="Arial" charset="0"/>
            </a:endParaRPr>
          </a:p>
        </p:txBody>
      </p:sp>
      <p:sp>
        <p:nvSpPr>
          <p:cNvPr id="980995" name="Rectangle 2"/>
          <p:cNvSpPr>
            <a:spLocks noGrp="1" noRot="1" noChangeAspect="1" noChangeArrowheads="1" noTextEdit="1"/>
          </p:cNvSpPr>
          <p:nvPr>
            <p:ph type="sldImg"/>
          </p:nvPr>
        </p:nvSpPr>
        <p:spPr>
          <a:ln/>
        </p:spPr>
      </p:sp>
      <p:sp>
        <p:nvSpPr>
          <p:cNvPr id="98099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a:solidFill>
                  <a:srgbClr val="000000"/>
                </a:solidFill>
              </a:rPr>
              <a:pPr/>
              <a:t>4</a:t>
            </a:fld>
            <a:endParaRPr lang="en-US" sz="1200">
              <a:solidFill>
                <a:srgbClr val="000000"/>
              </a:solidFill>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6703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36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38</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39</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40</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EE717-DB24-1540-A89C-E60322C5C8D4}" type="slidenum">
              <a:rPr lang="en-US" sz="1200" b="1">
                <a:solidFill>
                  <a:srgbClr val="000000"/>
                </a:solidFill>
                <a:latin typeface="Times" charset="0"/>
              </a:rPr>
              <a:pPr eaLnBrk="1" hangingPunct="1"/>
              <a:t>41</a:t>
            </a:fld>
            <a:endParaRPr lang="en-US" sz="1200" b="1">
              <a:solidFill>
                <a:srgbClr val="000000"/>
              </a:solidFill>
              <a:latin typeface="Times"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Mediterranean</a:t>
            </a:r>
            <a:r>
              <a:rPr lang="en-US" altLang="zh-CN" baseline="0">
                <a:latin typeface="Times New Roman" charset="0"/>
                <a:ea typeface="ＭＳ Ｐゴシック" charset="0"/>
                <a:cs typeface="ＭＳ Ｐゴシック" charset="0"/>
              </a:rPr>
              <a:t>: "In the middle" (medi) + "lands" (terrain) = "between two lands" (Europe and Africa)</a:t>
            </a:r>
          </a:p>
          <a:p>
            <a:pPr marL="228600" indent="-228600" eaLnBrk="1" hangingPunct="1">
              <a:buAutoNum type="arabicPeriod"/>
            </a:pPr>
            <a:r>
              <a:rPr lang="en-US" altLang="zh-CN" baseline="0">
                <a:latin typeface="Times New Roman" charset="0"/>
                <a:ea typeface="ＭＳ Ｐゴシック" charset="0"/>
                <a:cs typeface="ＭＳ Ｐゴシック" charset="0"/>
              </a:rPr>
              <a:t>Nile River: "</a:t>
            </a:r>
            <a:r>
              <a:rPr lang="en-US"/>
              <a:t>The </a:t>
            </a:r>
            <a:r>
              <a:rPr lang="en-US" b="1"/>
              <a:t>name Nile</a:t>
            </a:r>
            <a:r>
              <a:rPr lang="en-US"/>
              <a:t> comes from the Greek “neilos”, which means valley. The Ancient Egyptians called the river Ar or Aur (black) because of the colour of the sediment left after the river's annual flood</a:t>
            </a:r>
            <a:r>
              <a:rPr lang="en-US" baseline="0"/>
              <a:t> (http://www.primaryhomeworkhelp.co.uk/egypt/nile.htm)</a:t>
            </a:r>
            <a:endParaRPr lang="en-US" altLang="zh-CN" baseline="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a:latin typeface="Times New Roman" charset="0"/>
                <a:ea typeface="ＭＳ Ｐゴシック" charset="0"/>
                <a:cs typeface="ＭＳ Ｐゴシック" charset="0"/>
              </a:rPr>
              <a:t>Red Sea: "</a:t>
            </a:r>
            <a:r>
              <a:rPr lang="en-US"/>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a:t> </a:t>
            </a:r>
            <a:r>
              <a:rPr lang="en-US"/>
              <a:t>Another theory states that the color red signifies “south.” Some Asiatic languages use colors to refer to directions</a:t>
            </a:r>
            <a:r>
              <a:rPr lang="en-US" b="0"/>
              <a:t>"</a:t>
            </a:r>
            <a:r>
              <a:rPr lang="en-US" b="0" baseline="0"/>
              <a:t> (http://www.dictionary.com/e/yellow-sea/)</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Sea of Chinnereth: harp sea as it is</a:t>
            </a:r>
            <a:r>
              <a:rPr lang="en-US" altLang="zh-CN" baseline="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a:latin typeface="Times New Roman" charset="0"/>
                <a:ea typeface="ＭＳ Ｐゴシック" charset="0"/>
                <a:cs typeface="ＭＳ Ｐゴシック" charset="0"/>
              </a:rPr>
              <a:t>Jordan River: "</a:t>
            </a:r>
            <a:r>
              <a:rPr lang="en-US"/>
              <a:t>The river's </a:t>
            </a:r>
            <a:r>
              <a:rPr lang="en-US" b="1"/>
              <a:t>name</a:t>
            </a:r>
            <a:r>
              <a:rPr lang="en-US"/>
              <a:t> in </a:t>
            </a:r>
            <a:r>
              <a:rPr lang="en-US" b="1"/>
              <a:t>Hebrew</a:t>
            </a:r>
            <a:r>
              <a:rPr lang="en-US"/>
              <a:t> is יַרְדֵן (Yarden), and it is derived from יָרַד (yarad) </a:t>
            </a:r>
            <a:r>
              <a:rPr lang="en-US" b="1"/>
              <a:t>meaning</a:t>
            </a:r>
            <a:r>
              <a:rPr lang="en-US"/>
              <a:t> "descend" or "flow down"</a:t>
            </a:r>
            <a:r>
              <a:rPr lang="en-US" baseline="0"/>
              <a:t> (https://www.behindthename.com/name/jordan).</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Salt Sea: sea with highest salt content on earth as it is the lowest spot where water stops and evaporates to make it continnually saltier</a:t>
            </a:r>
          </a:p>
          <a:p>
            <a:pPr marL="228600" indent="-228600" eaLnBrk="1" hangingPunct="1">
              <a:buAutoNum type="arabicPeriod"/>
            </a:pPr>
            <a:r>
              <a:rPr lang="en-US" altLang="zh-CN" baseline="0">
                <a:latin typeface="Times New Roman" charset="0"/>
                <a:ea typeface="ＭＳ Ｐゴシック" charset="0"/>
                <a:cs typeface="ＭＳ Ｐゴシック" charset="0"/>
              </a:rPr>
              <a:t>Euphrates River: "</a:t>
            </a:r>
            <a:r>
              <a:rPr lang="en-US"/>
              <a:t>A </a:t>
            </a:r>
            <a:r>
              <a:rPr lang="en-US" i="1"/>
              <a:t>river named</a:t>
            </a:r>
            <a:r>
              <a:rPr lang="en-US"/>
              <a:t> Perath (Hebrew for </a:t>
            </a:r>
            <a:r>
              <a:rPr lang="en-US" i="1"/>
              <a:t>Euphrates</a:t>
            </a:r>
            <a:r>
              <a:rPr lang="en-US"/>
              <a:t>) is one of the four </a:t>
            </a:r>
            <a:r>
              <a:rPr lang="en-US" i="1"/>
              <a:t>rivers</a:t>
            </a:r>
            <a:r>
              <a:rPr lang="en-US"/>
              <a:t> that flow from the Garden of Eden according to Genesis 2:14. This Hebrew word, derived from either the word "stream" or "to break forth," </a:t>
            </a:r>
            <a:r>
              <a:rPr lang="en-US" i="1"/>
              <a:t>has</a:t>
            </a:r>
            <a:r>
              <a:rPr lang="en-US"/>
              <a:t> been translated as </a:t>
            </a:r>
            <a:r>
              <a:rPr lang="en-US" i="1"/>
              <a:t>Euphrates</a:t>
            </a:r>
            <a:r>
              <a:rPr lang="en-US" i="0"/>
              <a:t>"</a:t>
            </a:r>
            <a:r>
              <a:rPr lang="en-US" i="0" baseline="0"/>
              <a:t> (http://www.newworldencyclopedia.org/entry/Euphrates_River)</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Tigris River: "</a:t>
            </a:r>
            <a:r>
              <a:rPr lang="en-US"/>
              <a:t>From </a:t>
            </a:r>
            <a:r>
              <a:rPr lang="en-US">
                <a:hlinkClick r:id="rId3" tooltip="w:Latin"/>
              </a:rPr>
              <a:t>Latin</a:t>
            </a:r>
            <a:r>
              <a:rPr lang="en-US"/>
              <a:t> </a:t>
            </a:r>
            <a:r>
              <a:rPr lang="en-US" i="1">
                <a:hlinkClick r:id="rId4" tooltip="Tigris"/>
              </a:rPr>
              <a:t>Tigris</a:t>
            </a:r>
            <a:r>
              <a:rPr lang="en-US"/>
              <a:t>, from </a:t>
            </a:r>
            <a:r>
              <a:rPr lang="en-US">
                <a:hlinkClick r:id="rId5" tooltip="w:Ancient Greek language"/>
              </a:rPr>
              <a:t>Ancient Greek</a:t>
            </a:r>
            <a:r>
              <a:rPr lang="en-US"/>
              <a:t> </a:t>
            </a:r>
            <a:r>
              <a:rPr lang="en-US" i="1">
                <a:hlinkClick r:id="rId6" tooltip="Τίγρις"/>
              </a:rPr>
              <a:t>Τίγρις</a:t>
            </a:r>
            <a:r>
              <a:rPr lang="en-US"/>
              <a:t> (Tígris), an alternative form of </a:t>
            </a:r>
            <a:r>
              <a:rPr lang="en-US" i="1">
                <a:hlinkClick r:id="rId7" tooltip="Τίγρης"/>
              </a:rPr>
              <a:t>Τίγρης</a:t>
            </a:r>
            <a:r>
              <a:rPr lang="en-US"/>
              <a:t> (Tígrēs), from </a:t>
            </a:r>
            <a:r>
              <a:rPr lang="en-US">
                <a:hlinkClick r:id="rId8" tooltip="w:Old Persian language"/>
              </a:rPr>
              <a:t>Old Persian</a:t>
            </a:r>
            <a:r>
              <a:rPr lang="en-US"/>
              <a:t> </a:t>
            </a:r>
            <a:r>
              <a:rPr lang="en-US" i="1">
                <a:hlinkClick r:id="rId9" tooltip="𐎫𐎡𐎥𐎼𐎠"/>
              </a:rPr>
              <a:t>𐎫𐎡𐎥𐎼𐎠</a:t>
            </a:r>
            <a:r>
              <a:rPr lang="en-US"/>
              <a:t> (Tigrā), from </a:t>
            </a:r>
            <a:r>
              <a:rPr lang="en-US">
                <a:hlinkClick r:id="rId10" tooltip="w:Elamite language"/>
              </a:rPr>
              <a:t>Elamite</a:t>
            </a:r>
            <a:r>
              <a:rPr lang="en-US"/>
              <a:t> </a:t>
            </a:r>
            <a:r>
              <a:rPr lang="en-US" i="1">
                <a:hlinkClick r:id="rId11" tooltip="𒋾𒅅𒊏 (page does not exist)"/>
              </a:rPr>
              <a:t>𒋾𒅅𒊏</a:t>
            </a:r>
            <a:r>
              <a:rPr lang="en-US"/>
              <a:t> (ti-ig-ra), from </a:t>
            </a:r>
            <a:r>
              <a:rPr lang="en-US">
                <a:hlinkClick r:id="rId12" tooltip="w:Sumerian language"/>
              </a:rPr>
              <a:t>Sumerian</a:t>
            </a:r>
            <a:r>
              <a:rPr lang="en-US"/>
              <a:t> </a:t>
            </a:r>
            <a:r>
              <a:rPr lang="en-US" i="1">
                <a:hlinkClick r:id="rId13" tooltip="𒀀𒇉𒈦𒄘𒃼"/>
              </a:rPr>
              <a:t>𒀀𒇉𒈦𒄘𒃼</a:t>
            </a:r>
            <a:r>
              <a:rPr lang="en-US"/>
              <a:t> (</a:t>
            </a:r>
            <a:r>
              <a:rPr lang="en-US" baseline="30000"/>
              <a:t>ÍD</a:t>
            </a:r>
            <a:r>
              <a:rPr lang="en-US"/>
              <a:t>Idigna, </a:t>
            </a:r>
            <a:r>
              <a:rPr lang="en-US" baseline="30000"/>
              <a:t>ÍD</a:t>
            </a:r>
            <a:r>
              <a:rPr lang="en-US"/>
              <a:t>Idigina, literally “fast as an arrow”).} (https://en.wiktionary.org/wiki/Tigris#Etymology)</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Persian Gulf: named after the land just to the north</a:t>
            </a:r>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Rathe</a:t>
            </a:r>
            <a:r>
              <a:rPr lang="en-US" baseline="0"/>
              <a:t>r than Israel going straight across the Jordan River to Jericho, God had them stop at Gilgal to the north. But why? Their parents had not believed God could bring them into the land 39 years earlier in the desert city of Kadesh-Barnea, and therefore been judged to die in the wilderness (Numbers 13–14). But this older generation also had not followed the covenant sign of circumcision given to Abraham (Genesis 17) by circumcising their baby boys born in the desert. How could they go attack the land as uncircumcised people of God? So God had them do something amazing—to be circumcised right there with Jericho in sight. They named the place Gibeath-haaraloth, or "Hill of Foreskins," for over 600,000 foreskins were stacked on the ground. This took days to heal and left them defenseless against the giants of the land. However, it underscored the priority of spiritual preparation over military readiness.</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“Then Moses and the Levitical priests addressed all Israel as follows: ‘O Israel, be quiet and listen! Today you have become the people of the L</a:t>
            </a:r>
            <a:r>
              <a:rPr lang="en-SG" sz="1050" b="0" i="0" u="none" strike="noStrike" kern="1200" baseline="0" dirty="0">
                <a:solidFill>
                  <a:schemeClr val="tx1"/>
                </a:solidFill>
                <a:latin typeface="Times New Roman" pitchFamily="-112" charset="0"/>
                <a:ea typeface="ＭＳ Ｐゴシック" pitchFamily="-111" charset="-128"/>
                <a:cs typeface="ＭＳ Ｐゴシック" pitchFamily="-111" charset="-128"/>
              </a:rPr>
              <a:t>ORD</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your God.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10</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So you must obey the L</a:t>
            </a:r>
            <a:r>
              <a:rPr lang="en-SG" sz="1050" b="0" i="0" u="none" strike="noStrike" kern="1200" baseline="0" dirty="0">
                <a:solidFill>
                  <a:schemeClr val="tx1"/>
                </a:solidFill>
                <a:latin typeface="Times New Roman" pitchFamily="-112" charset="0"/>
                <a:ea typeface="ＭＳ Ｐゴシック" pitchFamily="-111" charset="-128"/>
                <a:cs typeface="ＭＳ Ｐゴシック" pitchFamily="-111" charset="-128"/>
              </a:rPr>
              <a:t>ORD</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your God by keeping all these commands and decrees that I am giving you today.’ </a:t>
            </a:r>
            <a:r>
              <a:rPr lang="en-SG" sz="1200" b="0"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11 </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That same day Moses also gave this charge to the people: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12</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‘When you cross the Jordan River, the tribes of Simeon, Levi, Judah, Issachar, Joseph, and Benjamin must stand on Mount Gerizim to proclaim a blessing over the people.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13</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And the tribes of Reuben, Gad, Asher, Zebulun, Dan, and Naphtali must stand on Mount Ebal to proclaim a curse’” (Deut. 27:11-13).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b="1" kern="1200" dirty="0">
                <a:solidFill>
                  <a:schemeClr val="tx1"/>
                </a:solidFill>
                <a:effectLst/>
                <a:latin typeface="Times New Roman" pitchFamily="-111" charset="0"/>
                <a:ea typeface="ＭＳ Ｐゴシック" pitchFamily="-110" charset="-128"/>
                <a:cs typeface="ＭＳ Ｐゴシック" pitchFamily="-110" charset="-128"/>
              </a:rPr>
              <a:t>Josh. 8:33</a:t>
            </a:r>
            <a:r>
              <a:rPr lang="en-SG" sz="1200" kern="1200" dirty="0">
                <a:solidFill>
                  <a:schemeClr val="tx1"/>
                </a:solidFill>
                <a:effectLst/>
                <a:latin typeface="Times New Roman" pitchFamily="-111" charset="0"/>
                <a:ea typeface="ＭＳ Ｐゴシック" pitchFamily="-110" charset="-128"/>
                <a:cs typeface="ＭＳ Ｐゴシック" pitchFamily="-110" charset="-128"/>
              </a:rPr>
              <a:t>    Then all the Israelites—foreigners and native-born alike—along with the elders, officers, and judges, were divided into two groups. One group stood in front of Mount Gerizim, the other in front of Mount Ebal. Each group faced the other, and between them stood the Levitical priests carrying the Ark of the Lord’s Covenant. This was all done according to the commands that Moses, the servant of the Lord, had previously given for blessing the people of Israel. </a:t>
            </a:r>
          </a:p>
          <a:p>
            <a:endParaRPr lang="en-US" dirty="0"/>
          </a:p>
          <a:p>
            <a:endParaRPr lang="en-US" dirty="0"/>
          </a:p>
        </p:txBody>
      </p:sp>
    </p:spTree>
    <p:extLst>
      <p:ext uri="{BB962C8B-B14F-4D97-AF65-F5344CB8AC3E}">
        <p14:creationId xmlns:p14="http://schemas.microsoft.com/office/powerpoint/2010/main" val="2371006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ffectLst/>
                <a:latin typeface="Helvetica" pitchFamily="2" charset="0"/>
              </a:rPr>
              <a:t>"Several reasons suggest that the book of Joshua was composed soon after the occurrence of the events themselves. Three primary passages support an early date for the composition of the contents of the book.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pitchFamily="2" charset="0"/>
              </a:rPr>
              <a:t>• First, 13:6 mentions Sidon as the dominant city of Phoenicia. Sidon’s superiority over Tyre was true only before the rise of the Israelite monarchy which witnessed the beginning of Tyre’s prominent role on the Phoenician coastline. [Not conquered was "</a:t>
            </a:r>
            <a:r>
              <a:rPr lang="en-US" dirty="0">
                <a:effectLst/>
                <a:latin typeface="Lucida Grande" panose="020B0600040502020204" pitchFamily="34" charset="0"/>
              </a:rPr>
              <a:t>…all the hill country from Lebanon to </a:t>
            </a:r>
            <a:r>
              <a:rPr lang="en-US" dirty="0" err="1">
                <a:effectLst/>
                <a:latin typeface="Lucida Grande" panose="020B0600040502020204" pitchFamily="34" charset="0"/>
              </a:rPr>
              <a:t>Misrephoth</a:t>
            </a:r>
            <a:r>
              <a:rPr lang="en-US" dirty="0">
                <a:effectLst/>
                <a:latin typeface="Lucida Grande" panose="020B0600040502020204" pitchFamily="34" charset="0"/>
              </a:rPr>
              <a:t>-maim, including all the land of the Sidonians"—</a:t>
            </a:r>
            <a:r>
              <a:rPr lang="en-US" b="1" dirty="0">
                <a:effectLst/>
                <a:latin typeface="Lucida Grande" panose="020B0600040502020204" pitchFamily="34" charset="0"/>
              </a:rPr>
              <a:t>Josh 13:6</a:t>
            </a:r>
            <a:r>
              <a:rPr lang="en-US" dirty="0">
                <a:effectLst/>
                <a:latin typeface="Lucida Grande" panose="020B0600040502020204" pitchFamily="34" charset="0"/>
              </a:rPr>
              <a:t>]</a:t>
            </a:r>
            <a:endParaRPr lang="en-US" dirty="0">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pitchFamily="2" charset="0"/>
              </a:rPr>
              <a:t>• Similarly, 15:63 mentions that the Jebusites were the inhabitants of Jerusalem. The non-Israelite occupation of Jerusalem by the Jebusites was true only in the time before David’s rise to power when he conquered Jerusalem and turned it into the national capital. [</a:t>
            </a:r>
            <a:r>
              <a:rPr lang="en-US" b="1" dirty="0">
                <a:solidFill>
                  <a:srgbClr val="006699"/>
                </a:solidFill>
                <a:effectLst/>
                <a:latin typeface="Helvetica Neue" panose="02000503000000020004" pitchFamily="2" charset="0"/>
              </a:rPr>
              <a:t>Josh. 15:63</a:t>
            </a:r>
            <a:r>
              <a:rPr lang="en-US" dirty="0">
                <a:effectLst/>
                <a:latin typeface="Lucida Grande" panose="020B0600040502020204" pitchFamily="34" charset="0"/>
              </a:rPr>
              <a:t>    "But the tribe of Judah could not drive out the Jebusites, who lived in the city of Jerusalem, so the Jebusites live there among the people of Judah to this day."]</a:t>
            </a:r>
            <a:endParaRPr lang="en-US" dirty="0">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pitchFamily="2" charset="0"/>
              </a:rPr>
              <a:t>• Third, 16:10 mentions that the Israelites failed to drive the Canaanites out of Gezer and that the Canaanites remained in the city at the time of the book’s composition: “to this day.”</a:t>
            </a:r>
            <a:r>
              <a:rPr lang="en-US" baseline="30000" dirty="0">
                <a:effectLst/>
                <a:latin typeface="Helvetica" pitchFamily="2" charset="0"/>
              </a:rPr>
              <a:t>8</a:t>
            </a:r>
            <a:r>
              <a:rPr lang="en-US" dirty="0">
                <a:effectLst/>
                <a:latin typeface="Helvetica" pitchFamily="2" charset="0"/>
              </a:rPr>
              <a:t> ["</a:t>
            </a:r>
            <a:r>
              <a:rPr lang="en-US" dirty="0">
                <a:effectLst/>
                <a:latin typeface="Lucida Grande" panose="020B0600040502020204" pitchFamily="34" charset="0"/>
              </a:rPr>
              <a:t>They did not drive the Canaanites out of Gezer, however, so the people of Gezer live as slaves among the people of Ephraim to this day."] </a:t>
            </a:r>
            <a:r>
              <a:rPr lang="en-US" dirty="0">
                <a:effectLst/>
                <a:latin typeface="Helvetica" pitchFamily="2" charset="0"/>
              </a:rPr>
              <a:t>This chronological note indicates that the writing of the account and of the book must have taken place before Solomon’s lifetime because in Solomon’s reign the Canaanites of Gezer were massacred by the Egyptians (1 Kgs 9:16).</a:t>
            </a:r>
            <a:r>
              <a:rPr lang="en-US" baseline="30000" dirty="0">
                <a:effectLst/>
                <a:latin typeface="Helvetica" pitchFamily="2" charset="0"/>
              </a:rPr>
              <a:t>9</a:t>
            </a:r>
          </a:p>
          <a:p>
            <a:endParaRPr lang="en-US" dirty="0">
              <a:effectLst/>
              <a:latin typeface="Helvetica" pitchFamily="2" charset="0"/>
            </a:endParaRPr>
          </a:p>
          <a:p>
            <a:r>
              <a:rPr lang="en-US" baseline="30000" dirty="0">
                <a:effectLst/>
                <a:latin typeface="Calibri" panose="020F0502020204030204" pitchFamily="34" charset="0"/>
              </a:rPr>
              <a:t>8</a:t>
            </a:r>
            <a:r>
              <a:rPr lang="en-US" dirty="0">
                <a:effectLst/>
                <a:latin typeface="Calibri" panose="020F0502020204030204" pitchFamily="34" charset="0"/>
              </a:rPr>
              <a:t> This expression occurs in 4:9; 5:9; 6:25; 7:26(twice); 8:28–29; 9:27; 10:27; 13:13; 14:14; 15:63; 16:10; and 9:27 has “as they are today.” B. Childs concedes that the use of the phrase in 15:63 and 16:10 indicates a recording of the events in a period not later than the tenth century BC (“A Study of the Formula, ‘Until This Day,’ ” </a:t>
            </a:r>
            <a:r>
              <a:rPr lang="en-US" i="1" dirty="0">
                <a:effectLst/>
                <a:latin typeface="Calibri" panose="020F0502020204030204" pitchFamily="34" charset="0"/>
              </a:rPr>
              <a:t>JBL</a:t>
            </a:r>
            <a:r>
              <a:rPr lang="en-US" dirty="0">
                <a:effectLst/>
                <a:latin typeface="Calibri" panose="020F0502020204030204" pitchFamily="34" charset="0"/>
              </a:rPr>
              <a:t> 82 [1963]: 279–92).</a:t>
            </a:r>
          </a:p>
          <a:p>
            <a:r>
              <a:rPr lang="en-US" baseline="30000" dirty="0">
                <a:effectLst/>
                <a:latin typeface="Calibri" panose="020F0502020204030204" pitchFamily="34" charset="0"/>
              </a:rPr>
              <a:t>9</a:t>
            </a:r>
            <a:r>
              <a:rPr lang="en-US" dirty="0">
                <a:effectLst/>
                <a:latin typeface="Calibri" panose="020F0502020204030204" pitchFamily="34" charset="0"/>
              </a:rPr>
              <a:t> Moreover, the author of Joshua said nothing about the decline and apostasy of the judges."</a:t>
            </a:r>
          </a:p>
          <a:p>
            <a:endParaRPr lang="en-US" dirty="0">
              <a:effectLst/>
              <a:latin typeface="Calibri" panose="020F0502020204030204" pitchFamily="34" charset="0"/>
            </a:endParaRPr>
          </a:p>
          <a:p>
            <a:r>
              <a:rPr lang="en-US" dirty="0">
                <a:effectLst/>
                <a:latin typeface="Calibri" panose="020F0502020204030204" pitchFamily="34" charset="0"/>
              </a:rPr>
              <a:t>Mark F. Rooker, “The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278.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938305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CB284-FADA-094C-8FE3-7521DE991149}" type="slidenum">
              <a:rPr lang="en-US" sz="1200" b="1">
                <a:solidFill>
                  <a:srgbClr val="000000"/>
                </a:solidFill>
                <a:latin typeface="Times" charset="0"/>
              </a:rPr>
              <a:pPr eaLnBrk="1" hangingPunct="1"/>
              <a:t>53</a:t>
            </a:fld>
            <a:endParaRPr lang="en-US" sz="1200" b="1">
              <a:solidFill>
                <a:srgbClr val="000000"/>
              </a:solidFill>
              <a:latin typeface="Times" charset="0"/>
            </a:endParaRPr>
          </a:p>
        </p:txBody>
      </p:sp>
      <p:sp>
        <p:nvSpPr>
          <p:cNvPr id="325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56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solidFill>
                  <a:srgbClr val="000000"/>
                </a:solidFill>
                <a:latin typeface="Arial"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 (</a:t>
            </a:r>
            <a:r>
              <a:rPr kumimoji="1" lang="en-US" altLang="zh-CN" b="1" i="1">
                <a:solidFill>
                  <a:srgbClr val="000000"/>
                </a:solidFill>
                <a:latin typeface="Arial" charset="0"/>
                <a:cs typeface="Arial" charset="0"/>
              </a:rPr>
              <a:t>The Bible Visual Resource Book</a:t>
            </a:r>
            <a:r>
              <a:rPr kumimoji="1" lang="en-US" altLang="zh-CN" b="1">
                <a:solidFill>
                  <a:srgbClr val="000000"/>
                </a:solidFill>
                <a:latin typeface="Arial" charset="0"/>
                <a:cs typeface="Arial" charset="0"/>
              </a:rPr>
              <a:t>, 35</a:t>
            </a:r>
            <a:r>
              <a:rPr lang="en-US" altLang="zh-CN" b="1">
                <a:solidFill>
                  <a:srgbClr val="000000"/>
                </a:solidFill>
                <a:latin typeface="Arial" charset="0"/>
                <a:cs typeface="Arial" charset="0"/>
              </a:rPr>
              <a:t>).</a:t>
            </a:r>
            <a:endParaRPr kumimoji="1" lang="en-US" b="1">
              <a:solidFill>
                <a:srgbClr val="000000"/>
              </a:solidFill>
              <a:latin typeface="Arial" charset="0"/>
              <a:cs typeface="Arial" charset="0"/>
            </a:endParaRPr>
          </a:p>
          <a:p>
            <a:pPr eaLnBrk="1" hangingPunct="1">
              <a:spcBef>
                <a:spcPct val="0"/>
              </a:spcBef>
            </a:pPr>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8773F9-66F7-A441-B041-5E1F152C2A30}" type="slidenum">
              <a:rPr lang="en-GB" sz="1200">
                <a:solidFill>
                  <a:srgbClr val="FFFFFF"/>
                </a:solidFill>
                <a:latin typeface="Comic Sans MS" charset="0"/>
              </a:rPr>
              <a:pPr eaLnBrk="1" hangingPunct="1"/>
              <a:t>56</a:t>
            </a:fld>
            <a:endParaRPr lang="en-GB" sz="1200">
              <a:solidFill>
                <a:srgbClr val="FFFFFF"/>
              </a:solidFill>
              <a:latin typeface="Comic Sans MS" charset="0"/>
            </a:endParaRPr>
          </a:p>
        </p:txBody>
      </p:sp>
      <p:sp>
        <p:nvSpPr>
          <p:cNvPr id="320514" name="Rectangle 1026"/>
          <p:cNvSpPr>
            <a:spLocks noGrp="1" noRot="1" noChangeAspect="1" noChangeArrowheads="1"/>
          </p:cNvSpPr>
          <p:nvPr>
            <p:ph type="sldImg"/>
          </p:nvPr>
        </p:nvSpPr>
        <p:spPr>
          <a:solidFill>
            <a:srgbClr val="FFFFFF"/>
          </a:solidFill>
          <a:ln/>
        </p:spPr>
      </p:sp>
      <p:sp>
        <p:nvSpPr>
          <p:cNvPr id="320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8773F9-66F7-A441-B041-5E1F152C2A30}" type="slidenum">
              <a:rPr lang="en-GB" sz="1200">
                <a:solidFill>
                  <a:srgbClr val="FFFFFF"/>
                </a:solidFill>
                <a:latin typeface="Comic Sans MS" charset="0"/>
              </a:rPr>
              <a:pPr eaLnBrk="1" hangingPunct="1"/>
              <a:t>57</a:t>
            </a:fld>
            <a:endParaRPr lang="en-GB" sz="1200">
              <a:solidFill>
                <a:srgbClr val="FFFFFF"/>
              </a:solidFill>
              <a:latin typeface="Comic Sans MS" charset="0"/>
            </a:endParaRPr>
          </a:p>
        </p:txBody>
      </p:sp>
      <p:sp>
        <p:nvSpPr>
          <p:cNvPr id="320514" name="Rectangle 1026"/>
          <p:cNvSpPr>
            <a:spLocks noGrp="1" noRot="1" noChangeAspect="1" noChangeArrowheads="1"/>
          </p:cNvSpPr>
          <p:nvPr>
            <p:ph type="sldImg"/>
          </p:nvPr>
        </p:nvSpPr>
        <p:spPr>
          <a:solidFill>
            <a:srgbClr val="FFFFFF"/>
          </a:solidFill>
          <a:ln/>
        </p:spPr>
      </p:sp>
      <p:sp>
        <p:nvSpPr>
          <p:cNvPr id="320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58</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But the Amalekites joined them. </a:t>
            </a:r>
            <a:r>
              <a:rPr lang="en-US">
                <a:latin typeface="Arial"/>
                <a:cs typeface="Arial"/>
              </a:rPr>
              <a:t>Both of these peoples</a:t>
            </a:r>
            <a:r>
              <a:rPr lang="en-US" baseline="0">
                <a:latin typeface="Arial"/>
                <a:cs typeface="Arial"/>
              </a:rPr>
              <a:t> invaded the land from what we would call the south. </a:t>
            </a:r>
            <a:r>
              <a:rPr lang="en-US">
                <a:latin typeface="Arial"/>
                <a:cs typeface="Arial"/>
              </a:rPr>
              <a:t>Imagine enemies raiding our city</a:t>
            </a:r>
            <a:r>
              <a:rPr lang="en-US" baseline="0">
                <a:latin typeface="Arial"/>
                <a:cs typeface="Arial"/>
              </a:rPr>
              <a:t> </a:t>
            </a:r>
            <a:r>
              <a:rPr lang="en-US">
                <a:latin typeface="Arial"/>
                <a:cs typeface="Arial"/>
              </a:rPr>
              <a:t>and taking all the food for themselves so we don</a:t>
            </a:r>
            <a:r>
              <a:rPr lang="uk-UA">
                <a:latin typeface="Arial"/>
                <a:cs typeface="Arial"/>
              </a:rPr>
              <a:t>'</a:t>
            </a:r>
            <a:r>
              <a:rPr lang="en-US">
                <a:latin typeface="Arial"/>
                <a:cs typeface="Arial"/>
              </a:rPr>
              <a:t>t even have anything to eat! That would be hitting us at the very basic level,</a:t>
            </a:r>
            <a:r>
              <a:rPr lang="en-US" baseline="0">
                <a:latin typeface="Arial"/>
                <a:cs typeface="Arial"/>
              </a:rPr>
              <a:t> and we would have to drastically change our lives. </a:t>
            </a:r>
            <a:endParaRPr lang="en-US">
              <a:latin typeface="Arial"/>
              <a:cs typeface="Arial"/>
            </a:endParaRPr>
          </a:p>
          <a:p>
            <a:r>
              <a:rPr lang="en-US">
                <a:latin typeface="Arial"/>
                <a:cs typeface="Arial"/>
              </a:rPr>
              <a:t>____________</a:t>
            </a:r>
          </a:p>
          <a:p>
            <a:endParaRPr lang="en-US">
              <a:latin typeface="Arial"/>
              <a:cs typeface="Arial"/>
            </a:endParaRPr>
          </a:p>
          <a:p>
            <a:r>
              <a:rPr lang="en-SG" sz="1200" b="1" i="0" u="none" strike="noStrike" kern="1200" baseline="30000">
                <a:solidFill>
                  <a:schemeClr val="tx1"/>
                </a:solidFill>
                <a:latin typeface="Arial"/>
                <a:ea typeface="ＭＳ Ｐゴシック" pitchFamily="-112" charset="-128"/>
                <a:cs typeface="Arial"/>
              </a:rPr>
              <a:t>2</a:t>
            </a:r>
            <a:r>
              <a:rPr lang="en-SG" sz="1200" b="0" i="0" u="none" strike="noStrike" kern="1200" baseline="0">
                <a:solidFill>
                  <a:schemeClr val="tx1"/>
                </a:solidFill>
                <a:latin typeface="Arial"/>
                <a:ea typeface="ＭＳ Ｐゴシック" pitchFamily="-112" charset="-128"/>
                <a:cs typeface="Arial"/>
              </a:rPr>
              <a:t>The Midianites were so cruel that the Israelites made hiding places for themselves in the mountains, caves, and strongholds.  </a:t>
            </a:r>
            <a:r>
              <a:rPr lang="en-SG" sz="1200" b="1" i="0" u="none" strike="noStrike" kern="1200" baseline="30000">
                <a:solidFill>
                  <a:schemeClr val="tx1"/>
                </a:solidFill>
                <a:latin typeface="Arial"/>
                <a:ea typeface="ＭＳ Ｐゴシック" pitchFamily="-112" charset="-128"/>
                <a:cs typeface="Arial"/>
              </a:rPr>
              <a:t>3</a:t>
            </a:r>
            <a:r>
              <a:rPr lang="en-SG" sz="1200" b="0" i="0" u="none" strike="noStrike" kern="1200" baseline="0">
                <a:solidFill>
                  <a:schemeClr val="tx1"/>
                </a:solidFill>
                <a:latin typeface="Arial"/>
                <a:ea typeface="ＭＳ Ｐゴシック" pitchFamily="-112" charset="-128"/>
                <a:cs typeface="Arial"/>
              </a:rPr>
              <a:t>Whenever the Israelites planted their crops, marauders from Midian, Amalek, and the people of the east would attack Israel,  </a:t>
            </a:r>
            <a:r>
              <a:rPr lang="en-SG" sz="1200" b="1" i="0" u="none" strike="noStrike" kern="1200" baseline="30000">
                <a:solidFill>
                  <a:schemeClr val="tx1"/>
                </a:solidFill>
                <a:latin typeface="Arial"/>
                <a:ea typeface="ＭＳ Ｐゴシック" pitchFamily="-112" charset="-128"/>
                <a:cs typeface="Arial"/>
              </a:rPr>
              <a:t>4</a:t>
            </a:r>
            <a:r>
              <a:rPr lang="en-SG" sz="1200" b="0" i="0" u="none" strike="noStrike" kern="1200" baseline="0">
                <a:solidFill>
                  <a:schemeClr val="tx1"/>
                </a:solidFill>
                <a:latin typeface="Arial"/>
                <a:ea typeface="ＭＳ Ｐゴシック" pitchFamily="-112" charset="-128"/>
                <a:cs typeface="Arial"/>
              </a:rPr>
              <a:t>camping in the land and destroying crops as far away as Gaza. They left the Israelites with nothing to eat, taking all the sheep, goats, cattle, and donkeys.  </a:t>
            </a:r>
            <a:r>
              <a:rPr lang="en-SG" sz="1200" b="1" i="0" u="none" strike="noStrike" kern="1200" baseline="30000">
                <a:solidFill>
                  <a:schemeClr val="tx1"/>
                </a:solidFill>
                <a:latin typeface="Arial"/>
                <a:ea typeface="ＭＳ Ｐゴシック" pitchFamily="-112" charset="-128"/>
                <a:cs typeface="Arial"/>
              </a:rPr>
              <a:t>5</a:t>
            </a:r>
            <a:r>
              <a:rPr lang="en-SG" sz="1200" b="0" i="0" u="none" strike="noStrike" kern="1200" baseline="0">
                <a:solidFill>
                  <a:schemeClr val="tx1"/>
                </a:solidFill>
                <a:latin typeface="Arial"/>
                <a:ea typeface="ＭＳ Ｐゴシック" pitchFamily="-112" charset="-128"/>
                <a:cs typeface="Arial"/>
              </a:rPr>
              <a:t>These enemy hordes, coming with their livestock and tents, were as thick as locusts; they arrived on droves of camels too numerous to count. And they stayed until the land was stripped bare.  </a:t>
            </a:r>
            <a:r>
              <a:rPr lang="en-SG" sz="1200" b="1" i="0" u="none" strike="noStrike" kern="1200" baseline="30000">
                <a:solidFill>
                  <a:schemeClr val="tx1"/>
                </a:solidFill>
                <a:latin typeface="Arial"/>
                <a:ea typeface="ＭＳ Ｐゴシック" pitchFamily="-112" charset="-128"/>
                <a:cs typeface="Arial"/>
              </a:rPr>
              <a:t>6</a:t>
            </a:r>
            <a:r>
              <a:rPr lang="en-SG" sz="1200" b="0" i="0" u="none" strike="noStrike" kern="1200" baseline="0">
                <a:solidFill>
                  <a:schemeClr val="tx1"/>
                </a:solidFill>
                <a:latin typeface="Arial"/>
                <a:ea typeface="ＭＳ Ｐゴシック" pitchFamily="-112" charset="-128"/>
                <a:cs typeface="Arial"/>
              </a:rPr>
              <a:t>So Israel was reduced to starvation by the Midianites (6:2-6a NLT).</a:t>
            </a:r>
            <a:endParaRPr lang="en-US">
              <a:latin typeface="Arial"/>
              <a:cs typeface="Arial"/>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05952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0816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71347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84431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8</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49713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08050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The temptation for Ahab in Isaiah's time was to trust in a coalition of other nations to fight Assyria—yet God told them to trust him instead. Why?</a:t>
            </a:r>
            <a:r>
              <a:rPr lang="en-US" baseline="0" dirty="0">
                <a:latin typeface="Arial"/>
                <a:ea typeface="ＭＳ Ｐゴシック" charset="0"/>
                <a:cs typeface="Arial"/>
              </a:rPr>
              <a:t> All these nations would fall to Assyria since God had appointed it. </a:t>
            </a:r>
            <a:r>
              <a:rPr lang="en-US" dirty="0">
                <a:latin typeface="Arial"/>
                <a:ea typeface="ＭＳ Ｐゴシック" charset="0"/>
                <a:cs typeface="Arial"/>
              </a:rPr>
              <a:t>The Assyrians later destroyed the northern nation of Israel during Isaiah’s lifetime—as well as 46 cities of Judah. </a:t>
            </a:r>
          </a:p>
          <a:p>
            <a:r>
              <a:rPr lang="en-US" dirty="0">
                <a:latin typeface="Arial"/>
                <a:ea typeface="ＭＳ Ｐゴシック" charset="0"/>
                <a:cs typeface="Arial"/>
              </a:rPr>
              <a:t>In such a time of calamity, whom would Judah trust? </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65001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06130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701524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eagles and vine parable depicted God's judgment for trusting Egypt instead of him, yet even still he would restore them (Ezek 17).</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Story of Two Eagles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a:t>
            </a:r>
            <a:r>
              <a:rPr lang="en-US" sz="1200" kern="1200" dirty="0">
                <a:solidFill>
                  <a:schemeClr val="tx1"/>
                </a:solidFill>
                <a:effectLst/>
                <a:latin typeface="+mn-lt"/>
                <a:ea typeface="+mn-ea"/>
                <a:cs typeface="+mn-cs"/>
              </a:rPr>
              <a:t>    Then this message came to me from the LORD: </a:t>
            </a:r>
            <a:r>
              <a:rPr lang="en-US" sz="1200" b="1"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“Son of man, give this riddle, and tell this story to the people of Israel. </a:t>
            </a:r>
            <a:r>
              <a:rPr lang="en-US" sz="1200" b="1"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Give them this message from the Sovereign LORD: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great eagle with broad wings and long feathers,</a:t>
            </a:r>
          </a:p>
          <a:p>
            <a:r>
              <a:rPr lang="en-US" sz="1200" kern="1200" dirty="0">
                <a:solidFill>
                  <a:schemeClr val="tx1"/>
                </a:solidFill>
                <a:effectLst/>
                <a:latin typeface="+mn-lt"/>
                <a:ea typeface="+mn-ea"/>
                <a:cs typeface="+mn-cs"/>
              </a:rPr>
              <a:t>covered with many-colored plumage,</a:t>
            </a:r>
          </a:p>
          <a:p>
            <a:r>
              <a:rPr lang="en-US" sz="1200" kern="1200" dirty="0">
                <a:solidFill>
                  <a:schemeClr val="tx1"/>
                </a:solidFill>
                <a:effectLst/>
                <a:latin typeface="+mn-lt"/>
                <a:ea typeface="+mn-ea"/>
                <a:cs typeface="+mn-cs"/>
              </a:rPr>
              <a:t>came to Lebanon.</a:t>
            </a:r>
          </a:p>
          <a:p>
            <a:r>
              <a:rPr lang="en-US" sz="1200" kern="1200" dirty="0">
                <a:solidFill>
                  <a:schemeClr val="tx1"/>
                </a:solidFill>
                <a:effectLst/>
                <a:latin typeface="+mn-lt"/>
                <a:ea typeface="+mn-ea"/>
                <a:cs typeface="+mn-cs"/>
              </a:rPr>
              <a:t>He seized the top of a cedar tree</a:t>
            </a:r>
          </a:p>
          <a:p>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and plucked off its highest branch.</a:t>
            </a:r>
          </a:p>
          <a:p>
            <a:r>
              <a:rPr lang="en-US" sz="1200" kern="1200" dirty="0">
                <a:solidFill>
                  <a:schemeClr val="tx1"/>
                </a:solidFill>
                <a:effectLst/>
                <a:latin typeface="+mn-lt"/>
                <a:ea typeface="+mn-ea"/>
                <a:cs typeface="+mn-cs"/>
              </a:rPr>
              <a:t>He carried it away to a city filled with merchants.</a:t>
            </a:r>
          </a:p>
          <a:p>
            <a:r>
              <a:rPr lang="en-US" sz="1200" kern="1200" dirty="0">
                <a:solidFill>
                  <a:schemeClr val="tx1"/>
                </a:solidFill>
                <a:effectLst/>
                <a:latin typeface="+mn-lt"/>
                <a:ea typeface="+mn-ea"/>
                <a:cs typeface="+mn-cs"/>
              </a:rPr>
              <a:t>He planted it in a city of traders.</a:t>
            </a:r>
          </a:p>
          <a:p>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He also took a seedling from the land</a:t>
            </a:r>
          </a:p>
          <a:p>
            <a:r>
              <a:rPr lang="en-US" sz="1200" kern="1200" dirty="0">
                <a:solidFill>
                  <a:schemeClr val="tx1"/>
                </a:solidFill>
                <a:effectLst/>
                <a:latin typeface="+mn-lt"/>
                <a:ea typeface="+mn-ea"/>
                <a:cs typeface="+mn-cs"/>
              </a:rPr>
              <a:t>and planted it in fertile soil.</a:t>
            </a:r>
          </a:p>
          <a:p>
            <a:r>
              <a:rPr lang="en-US" sz="1200" kern="1200" dirty="0">
                <a:solidFill>
                  <a:schemeClr val="tx1"/>
                </a:solidFill>
                <a:effectLst/>
                <a:latin typeface="+mn-lt"/>
                <a:ea typeface="+mn-ea"/>
                <a:cs typeface="+mn-cs"/>
              </a:rPr>
              <a:t>He placed it beside a broad river,</a:t>
            </a:r>
          </a:p>
          <a:p>
            <a:r>
              <a:rPr lang="en-US" sz="1200" kern="1200" dirty="0">
                <a:solidFill>
                  <a:schemeClr val="tx1"/>
                </a:solidFill>
                <a:effectLst/>
                <a:latin typeface="+mn-lt"/>
                <a:ea typeface="+mn-ea"/>
                <a:cs typeface="+mn-cs"/>
              </a:rPr>
              <a:t>where it could grow like a willow tree.</a:t>
            </a:r>
          </a:p>
          <a:p>
            <a:r>
              <a:rPr lang="en-US" sz="1200" b="1"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It took root there and</a:t>
            </a:r>
          </a:p>
          <a:p>
            <a:r>
              <a:rPr lang="en-US" sz="1200" kern="1200" dirty="0">
                <a:solidFill>
                  <a:schemeClr val="tx1"/>
                </a:solidFill>
                <a:effectLst/>
                <a:latin typeface="+mn-lt"/>
                <a:ea typeface="+mn-ea"/>
                <a:cs typeface="+mn-cs"/>
              </a:rPr>
              <a:t>grew into a low, spreading vine.</a:t>
            </a:r>
          </a:p>
          <a:p>
            <a:r>
              <a:rPr lang="en-US" sz="1200" kern="1200" dirty="0">
                <a:solidFill>
                  <a:schemeClr val="tx1"/>
                </a:solidFill>
                <a:effectLst/>
                <a:latin typeface="+mn-lt"/>
                <a:ea typeface="+mn-ea"/>
                <a:cs typeface="+mn-cs"/>
              </a:rPr>
              <a:t>Its branches turned up toward the eagle,</a:t>
            </a:r>
          </a:p>
          <a:p>
            <a:r>
              <a:rPr lang="en-US" sz="1200" kern="1200" dirty="0">
                <a:solidFill>
                  <a:schemeClr val="tx1"/>
                </a:solidFill>
                <a:effectLst/>
                <a:latin typeface="+mn-lt"/>
                <a:ea typeface="+mn-ea"/>
                <a:cs typeface="+mn-cs"/>
              </a:rPr>
              <a:t>and its roots grew down into the ground.</a:t>
            </a:r>
          </a:p>
          <a:p>
            <a:r>
              <a:rPr lang="en-US" sz="1200" kern="1200" dirty="0">
                <a:solidFill>
                  <a:schemeClr val="tx1"/>
                </a:solidFill>
                <a:effectLst/>
                <a:latin typeface="+mn-lt"/>
                <a:ea typeface="+mn-ea"/>
                <a:cs typeface="+mn-cs"/>
              </a:rPr>
              <a:t>It produced strong branches</a:t>
            </a:r>
          </a:p>
          <a:p>
            <a:r>
              <a:rPr lang="en-US" sz="1200" kern="1200" dirty="0">
                <a:solidFill>
                  <a:schemeClr val="tx1"/>
                </a:solidFill>
                <a:effectLst/>
                <a:latin typeface="+mn-lt"/>
                <a:ea typeface="+mn-ea"/>
                <a:cs typeface="+mn-cs"/>
              </a:rPr>
              <a:t>and put out shoots.</a:t>
            </a:r>
          </a:p>
          <a:p>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But then another great eagle came</a:t>
            </a:r>
          </a:p>
          <a:p>
            <a:r>
              <a:rPr lang="en-US" sz="1200" kern="1200" dirty="0">
                <a:solidFill>
                  <a:schemeClr val="tx1"/>
                </a:solidFill>
                <a:effectLst/>
                <a:latin typeface="+mn-lt"/>
                <a:ea typeface="+mn-ea"/>
                <a:cs typeface="+mn-cs"/>
              </a:rPr>
              <a:t>with broad wings and full plumage.</a:t>
            </a:r>
          </a:p>
          <a:p>
            <a:r>
              <a:rPr lang="en-US" sz="1200" kern="1200" dirty="0">
                <a:solidFill>
                  <a:schemeClr val="tx1"/>
                </a:solidFill>
                <a:effectLst/>
                <a:latin typeface="+mn-lt"/>
                <a:ea typeface="+mn-ea"/>
                <a:cs typeface="+mn-cs"/>
              </a:rPr>
              <a:t>So the vine now sent its roots and branches</a:t>
            </a:r>
          </a:p>
          <a:p>
            <a:r>
              <a:rPr lang="en-US" sz="1200" kern="1200" dirty="0">
                <a:solidFill>
                  <a:schemeClr val="tx1"/>
                </a:solidFill>
                <a:effectLst/>
                <a:latin typeface="+mn-lt"/>
                <a:ea typeface="+mn-ea"/>
                <a:cs typeface="+mn-cs"/>
              </a:rPr>
              <a:t>toward him for water,</a:t>
            </a:r>
          </a:p>
          <a:p>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even though it was already planted in good soil</a:t>
            </a:r>
          </a:p>
          <a:p>
            <a:r>
              <a:rPr lang="en-US" sz="1200" kern="1200" dirty="0">
                <a:solidFill>
                  <a:schemeClr val="tx1"/>
                </a:solidFill>
                <a:effectLst/>
                <a:latin typeface="+mn-lt"/>
                <a:ea typeface="+mn-ea"/>
                <a:cs typeface="+mn-cs"/>
              </a:rPr>
              <a:t>and had plenty of water</a:t>
            </a:r>
          </a:p>
          <a:p>
            <a:r>
              <a:rPr lang="en-US" sz="1200" kern="1200" dirty="0">
                <a:solidFill>
                  <a:schemeClr val="tx1"/>
                </a:solidFill>
                <a:effectLst/>
                <a:latin typeface="+mn-lt"/>
                <a:ea typeface="+mn-ea"/>
                <a:cs typeface="+mn-cs"/>
              </a:rPr>
              <a:t>so it could grow into a splendid vine</a:t>
            </a:r>
          </a:p>
          <a:p>
            <a:r>
              <a:rPr lang="en-US" sz="1200" kern="1200" dirty="0">
                <a:solidFill>
                  <a:schemeClr val="tx1"/>
                </a:solidFill>
                <a:effectLst/>
                <a:latin typeface="+mn-lt"/>
                <a:ea typeface="+mn-ea"/>
                <a:cs typeface="+mn-cs"/>
              </a:rPr>
              <a:t>and produce rich leaves and luscious fruit.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17:9</a:t>
            </a:r>
            <a:r>
              <a:rPr lang="en-US" sz="1200" kern="1200" dirty="0">
                <a:solidFill>
                  <a:schemeClr val="tx1"/>
                </a:solidFill>
                <a:effectLst/>
                <a:latin typeface="+mn-lt"/>
                <a:ea typeface="+mn-ea"/>
                <a:cs typeface="+mn-cs"/>
              </a:rPr>
              <a:t>    “So now the Sovereign LORD asks:</a:t>
            </a:r>
          </a:p>
          <a:p>
            <a:r>
              <a:rPr lang="en-US" sz="1200" kern="1200" dirty="0">
                <a:solidFill>
                  <a:schemeClr val="tx1"/>
                </a:solidFill>
                <a:effectLst/>
                <a:latin typeface="+mn-lt"/>
                <a:ea typeface="+mn-ea"/>
                <a:cs typeface="+mn-cs"/>
              </a:rPr>
              <a:t>Will this vine grow and prosper?</a:t>
            </a:r>
          </a:p>
          <a:p>
            <a:r>
              <a:rPr lang="en-US" sz="1200" kern="1200" dirty="0">
                <a:solidFill>
                  <a:schemeClr val="tx1"/>
                </a:solidFill>
                <a:effectLst/>
                <a:latin typeface="+mn-lt"/>
                <a:ea typeface="+mn-ea"/>
                <a:cs typeface="+mn-cs"/>
              </a:rPr>
              <a:t>No! I will pull it up, roots and all!</a:t>
            </a:r>
          </a:p>
          <a:p>
            <a:r>
              <a:rPr lang="en-US" sz="1200" kern="1200" dirty="0">
                <a:solidFill>
                  <a:schemeClr val="tx1"/>
                </a:solidFill>
                <a:effectLst/>
                <a:latin typeface="+mn-lt"/>
                <a:ea typeface="+mn-ea"/>
                <a:cs typeface="+mn-cs"/>
              </a:rPr>
              <a:t>I will cut off its fruit</a:t>
            </a:r>
          </a:p>
          <a:p>
            <a:r>
              <a:rPr lang="en-US" sz="1200" kern="1200" dirty="0">
                <a:solidFill>
                  <a:schemeClr val="tx1"/>
                </a:solidFill>
                <a:effectLst/>
                <a:latin typeface="+mn-lt"/>
                <a:ea typeface="+mn-ea"/>
                <a:cs typeface="+mn-cs"/>
              </a:rPr>
              <a:t>and let its leaves wither and die.</a:t>
            </a:r>
          </a:p>
          <a:p>
            <a:r>
              <a:rPr lang="en-US" sz="1200" kern="1200" dirty="0">
                <a:solidFill>
                  <a:schemeClr val="tx1"/>
                </a:solidFill>
                <a:effectLst/>
                <a:latin typeface="+mn-lt"/>
                <a:ea typeface="+mn-ea"/>
                <a:cs typeface="+mn-cs"/>
              </a:rPr>
              <a:t>I will pull it up easily</a:t>
            </a:r>
          </a:p>
          <a:p>
            <a:r>
              <a:rPr lang="en-US" sz="1200" kern="1200" dirty="0">
                <a:solidFill>
                  <a:schemeClr val="tx1"/>
                </a:solidFill>
                <a:effectLst/>
                <a:latin typeface="+mn-lt"/>
                <a:ea typeface="+mn-ea"/>
                <a:cs typeface="+mn-cs"/>
              </a:rPr>
              <a:t>without a strong arm or a large army.</a:t>
            </a:r>
          </a:p>
          <a:p>
            <a:r>
              <a:rPr lang="en-US" sz="1200" b="1"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But when the vine is transplanted,</a:t>
            </a:r>
          </a:p>
          <a:p>
            <a:r>
              <a:rPr lang="en-US" sz="1200" kern="1200" dirty="0">
                <a:solidFill>
                  <a:schemeClr val="tx1"/>
                </a:solidFill>
                <a:effectLst/>
                <a:latin typeface="+mn-lt"/>
                <a:ea typeface="+mn-ea"/>
                <a:cs typeface="+mn-cs"/>
              </a:rPr>
              <a:t>will it thrive?</a:t>
            </a:r>
          </a:p>
          <a:p>
            <a:r>
              <a:rPr lang="en-US" sz="1200" kern="1200" dirty="0">
                <a:solidFill>
                  <a:schemeClr val="tx1"/>
                </a:solidFill>
                <a:effectLst/>
                <a:latin typeface="+mn-lt"/>
                <a:ea typeface="+mn-ea"/>
                <a:cs typeface="+mn-cs"/>
              </a:rPr>
              <a:t>No, it will wither away</a:t>
            </a:r>
          </a:p>
          <a:p>
            <a:r>
              <a:rPr lang="en-US" sz="1200" kern="1200" dirty="0">
                <a:solidFill>
                  <a:schemeClr val="tx1"/>
                </a:solidFill>
                <a:effectLst/>
                <a:latin typeface="+mn-lt"/>
                <a:ea typeface="+mn-ea"/>
                <a:cs typeface="+mn-cs"/>
              </a:rPr>
              <a:t>when the east wind blows against it.</a:t>
            </a:r>
          </a:p>
          <a:p>
            <a:r>
              <a:rPr lang="en-US" sz="1200" kern="1200" dirty="0">
                <a:solidFill>
                  <a:schemeClr val="tx1"/>
                </a:solidFill>
                <a:effectLst/>
                <a:latin typeface="+mn-lt"/>
                <a:ea typeface="+mn-ea"/>
                <a:cs typeface="+mn-cs"/>
              </a:rPr>
              <a:t>It will die in the same good soil</a:t>
            </a:r>
          </a:p>
          <a:p>
            <a:r>
              <a:rPr lang="en-US" sz="1200" kern="1200" dirty="0">
                <a:solidFill>
                  <a:schemeClr val="tx1"/>
                </a:solidFill>
                <a:effectLst/>
                <a:latin typeface="+mn-lt"/>
                <a:ea typeface="+mn-ea"/>
                <a:cs typeface="+mn-cs"/>
              </a:rPr>
              <a:t>where it had grown so well.”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Riddle Explained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17:11</a:t>
            </a:r>
            <a:r>
              <a:rPr lang="en-US" sz="1200" kern="1200" dirty="0">
                <a:solidFill>
                  <a:schemeClr val="tx1"/>
                </a:solidFill>
                <a:effectLst/>
                <a:latin typeface="+mn-lt"/>
                <a:ea typeface="+mn-ea"/>
                <a:cs typeface="+mn-cs"/>
              </a:rPr>
              <a:t>    Then this message came to me from the LORD: </a:t>
            </a:r>
            <a:r>
              <a:rPr lang="en-US" sz="1200" b="1"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“Say to these rebels of Israel: Don’t you understand the meaning of this riddle of the eagles? The king of Babylon came to Jerusalem, took away her king and princes, and brought them to Babylon. </a:t>
            </a:r>
            <a:r>
              <a:rPr lang="en-US" sz="1200" b="1"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He made a treaty with a member of the royal family and forced him to take an oath of loyalty. He also exiled Israel’s most influential leaders, </a:t>
            </a:r>
            <a:r>
              <a:rPr lang="en-US" sz="1200" b="1"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so Israel would not become strong again and revolt. Only by keeping her treaty with Babylon could Israel survive.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17:15</a:t>
            </a:r>
            <a:r>
              <a:rPr lang="en-US" sz="1200" kern="1200" dirty="0">
                <a:solidFill>
                  <a:schemeClr val="tx1"/>
                </a:solidFill>
                <a:effectLst/>
                <a:latin typeface="+mn-lt"/>
                <a:ea typeface="+mn-ea"/>
                <a:cs typeface="+mn-cs"/>
              </a:rPr>
              <a:t>    “Nevertheless, this man of Israel’s royal family rebelled against Babylon, sending ambassadors to Egypt to request a great army and many horses. Can Israel break her sworn treaties like that and get away with it? </a:t>
            </a:r>
            <a:r>
              <a:rPr lang="en-US" sz="1200" b="1" kern="1200" baseline="30000" dirty="0">
                <a:solidFill>
                  <a:schemeClr val="tx1"/>
                </a:solidFill>
                <a:effectLst/>
                <a:latin typeface="+mn-lt"/>
                <a:ea typeface="+mn-ea"/>
                <a:cs typeface="+mn-cs"/>
              </a:rPr>
              <a:t>16</a:t>
            </a:r>
            <a:r>
              <a:rPr lang="en-US" sz="1200" kern="1200" dirty="0">
                <a:solidFill>
                  <a:schemeClr val="tx1"/>
                </a:solidFill>
                <a:effectLst/>
                <a:latin typeface="+mn-lt"/>
                <a:ea typeface="+mn-ea"/>
                <a:cs typeface="+mn-cs"/>
              </a:rPr>
              <a:t> No! For as surely as I live, says the Sovereign LORD, the king of Israel will die in Babylon, the land of the king who put him in power and whose treaty he disregarded and broke. </a:t>
            </a:r>
            <a:r>
              <a:rPr lang="en-US" sz="1200" b="1" kern="1200" baseline="300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 Pharaoh and all his mighty army will fail to help Israel when the king of Babylon lays siege to Jerusalem again and destroys many lives. </a:t>
            </a:r>
            <a:r>
              <a:rPr lang="en-US" sz="1200" b="1" kern="1200" baseline="30000" dirty="0">
                <a:solidFill>
                  <a:schemeClr val="tx1"/>
                </a:solidFill>
                <a:effectLst/>
                <a:latin typeface="+mn-lt"/>
                <a:ea typeface="+mn-ea"/>
                <a:cs typeface="+mn-cs"/>
              </a:rPr>
              <a:t>18</a:t>
            </a:r>
            <a:r>
              <a:rPr lang="en-US" sz="1200" kern="1200" dirty="0">
                <a:solidFill>
                  <a:schemeClr val="tx1"/>
                </a:solidFill>
                <a:effectLst/>
                <a:latin typeface="+mn-lt"/>
                <a:ea typeface="+mn-ea"/>
                <a:cs typeface="+mn-cs"/>
              </a:rPr>
              <a:t> For the king of Israel disregarded his treaty and broke it after swearing to obey; therefore, he will not escape.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17:19</a:t>
            </a:r>
            <a:r>
              <a:rPr lang="en-US" sz="1200" kern="1200" dirty="0">
                <a:solidFill>
                  <a:schemeClr val="tx1"/>
                </a:solidFill>
                <a:effectLst/>
                <a:latin typeface="+mn-lt"/>
                <a:ea typeface="+mn-ea"/>
                <a:cs typeface="+mn-cs"/>
              </a:rPr>
              <a:t>    “So this is what the Sovereign LORD says: As surely as I live, I will punish him for breaking my covenant and disregarding the solemn oath he made in my name. </a:t>
            </a:r>
            <a:r>
              <a:rPr lang="en-US" sz="1200" b="1" kern="1200" baseline="30000" dirty="0">
                <a:solidFill>
                  <a:schemeClr val="tx1"/>
                </a:solidFill>
                <a:effectLst/>
                <a:latin typeface="+mn-lt"/>
                <a:ea typeface="+mn-ea"/>
                <a:cs typeface="+mn-cs"/>
              </a:rPr>
              <a:t>20</a:t>
            </a:r>
            <a:r>
              <a:rPr lang="en-US" sz="1200" kern="1200" dirty="0">
                <a:solidFill>
                  <a:schemeClr val="tx1"/>
                </a:solidFill>
                <a:effectLst/>
                <a:latin typeface="+mn-lt"/>
                <a:ea typeface="+mn-ea"/>
                <a:cs typeface="+mn-cs"/>
              </a:rPr>
              <a:t> I will throw my net over him and capture him in my snare. I will bring him to Babylon and put him on trial for this treason against me. </a:t>
            </a:r>
            <a:r>
              <a:rPr lang="en-US" sz="1200" b="1" kern="1200" baseline="300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 And all his best warriors will be killed in battle, and those who survive will be scattered to the four winds. Then you will know that I, the LORD, have spoken.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 17:22</a:t>
            </a:r>
            <a:r>
              <a:rPr lang="en-US" sz="1200" kern="1200" dirty="0">
                <a:solidFill>
                  <a:schemeClr val="tx1"/>
                </a:solidFill>
                <a:effectLst/>
                <a:latin typeface="+mn-lt"/>
                <a:ea typeface="+mn-ea"/>
                <a:cs typeface="+mn-cs"/>
              </a:rPr>
              <a:t>    “This is what the Sovereign LORD says: I will take a branch from the top of a tall cedar, and I will plant it on the top of Israel’s highest mountain. </a:t>
            </a:r>
            <a:r>
              <a:rPr lang="en-US" sz="1200" b="1" kern="1200" baseline="30000" dirty="0">
                <a:solidFill>
                  <a:schemeClr val="tx1"/>
                </a:solidFill>
                <a:effectLst/>
                <a:latin typeface="+mn-lt"/>
                <a:ea typeface="+mn-ea"/>
                <a:cs typeface="+mn-cs"/>
              </a:rPr>
              <a:t>23</a:t>
            </a:r>
            <a:r>
              <a:rPr lang="en-US" sz="1200" kern="1200" dirty="0">
                <a:solidFill>
                  <a:schemeClr val="tx1"/>
                </a:solidFill>
                <a:effectLst/>
                <a:latin typeface="+mn-lt"/>
                <a:ea typeface="+mn-ea"/>
                <a:cs typeface="+mn-cs"/>
              </a:rPr>
              <a:t> It will become a majestic cedar, sending forth its branches and producing seed. Birds of every sort will nest in it, finding shelter in the shade of its branches.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And all the trees will know that it is I, the LORD, who cuts the tall tree down and makes the short tree grow tall. It is I who makes the green tree wither and gives the dead tree new life. I, the LORD, have spoken, and I will do what I said!”</a:t>
            </a:r>
          </a:p>
          <a:p>
            <a:r>
              <a:rPr lang="en-US" sz="1200" kern="1200" dirty="0">
                <a:solidFill>
                  <a:schemeClr val="tx1"/>
                </a:solidFill>
                <a:effectLst/>
                <a:latin typeface="+mn-lt"/>
                <a:ea typeface="+mn-ea"/>
                <a:cs typeface="+mn-cs"/>
              </a:rPr>
              <a:t>The eagles and vine parable depicted God's judgment for trusting Egypt instead of him, yet even still he would restore them (Ezek 17).</a:t>
            </a:r>
            <a:r>
              <a:rPr lang="en-US" dirty="0">
                <a:effectLst/>
              </a:rPr>
              <a:t> </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31249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Egypt would be exiled for 40 years due to her violence and pride but then restored to a weak standing among the nations (29:1-16).</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03252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6465125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732142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96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3286260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3286260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452809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50379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21428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19913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12914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9955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96E6CE6-4254-4047-9802-7F6BA024839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06424414"/>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2409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248631640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4218731437"/>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0210"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350211"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defTabSz="457200" eaLnBrk="1" hangingPunct="1">
              <a:defRPr/>
            </a:lvl1pPr>
          </a:lstStyle>
          <a:p>
            <a:fld id="{B62519F9-8D2E-8D43-A4D4-13F7C8DFB064}" type="slidenum">
              <a:rPr lang="en-US"/>
              <a:pPr/>
              <a:t>‹#›</a:t>
            </a:fld>
            <a:endParaRPr lang="en-US"/>
          </a:p>
        </p:txBody>
      </p:sp>
    </p:spTree>
    <p:extLst>
      <p:ext uri="{BB962C8B-B14F-4D97-AF65-F5344CB8AC3E}">
        <p14:creationId xmlns:p14="http://schemas.microsoft.com/office/powerpoint/2010/main" val="42367669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A9191073-91D4-DA49-A8FF-72E20378FE70}" type="slidenum">
              <a:rPr lang="en-US"/>
              <a:pPr/>
              <a:t>‹#›</a:t>
            </a:fld>
            <a:endParaRPr lang="en-US"/>
          </a:p>
        </p:txBody>
      </p:sp>
    </p:spTree>
    <p:extLst>
      <p:ext uri="{BB962C8B-B14F-4D97-AF65-F5344CB8AC3E}">
        <p14:creationId xmlns:p14="http://schemas.microsoft.com/office/powerpoint/2010/main" val="10672495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EFBC38-8989-8944-9E22-FEEF3522A28B}" type="slidenum">
              <a:rPr lang="en-US"/>
              <a:pPr/>
              <a:t>‹#›</a:t>
            </a:fld>
            <a:endParaRPr lang="en-US"/>
          </a:p>
        </p:txBody>
      </p:sp>
    </p:spTree>
    <p:extLst>
      <p:ext uri="{BB962C8B-B14F-4D97-AF65-F5344CB8AC3E}">
        <p14:creationId xmlns:p14="http://schemas.microsoft.com/office/powerpoint/2010/main" val="31548118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E131005D-E9CD-F44A-99FC-25C7EAFD773F}" type="slidenum">
              <a:rPr lang="en-US"/>
              <a:pPr/>
              <a:t>‹#›</a:t>
            </a:fld>
            <a:endParaRPr lang="en-US"/>
          </a:p>
        </p:txBody>
      </p:sp>
    </p:spTree>
    <p:extLst>
      <p:ext uri="{BB962C8B-B14F-4D97-AF65-F5344CB8AC3E}">
        <p14:creationId xmlns:p14="http://schemas.microsoft.com/office/powerpoint/2010/main" val="20429237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defRPr/>
            </a:lvl1pPr>
          </a:lstStyle>
          <a:p>
            <a:fld id="{8FE3FD3B-8CBD-3B40-81AF-B4FE62E0D322}" type="slidenum">
              <a:rPr lang="en-US"/>
              <a:pPr/>
              <a:t>‹#›</a:t>
            </a:fld>
            <a:endParaRPr lang="en-US"/>
          </a:p>
        </p:txBody>
      </p:sp>
    </p:spTree>
    <p:extLst>
      <p:ext uri="{BB962C8B-B14F-4D97-AF65-F5344CB8AC3E}">
        <p14:creationId xmlns:p14="http://schemas.microsoft.com/office/powerpoint/2010/main" val="3448084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defRPr/>
            </a:lvl1pPr>
          </a:lstStyle>
          <a:p>
            <a:fld id="{B775656D-8E73-304C-AAD4-23BA3DE8099B}" type="slidenum">
              <a:rPr lang="en-US"/>
              <a:pPr/>
              <a:t>‹#›</a:t>
            </a:fld>
            <a:endParaRPr lang="en-US"/>
          </a:p>
        </p:txBody>
      </p:sp>
    </p:spTree>
    <p:extLst>
      <p:ext uri="{BB962C8B-B14F-4D97-AF65-F5344CB8AC3E}">
        <p14:creationId xmlns:p14="http://schemas.microsoft.com/office/powerpoint/2010/main" val="23539373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defRPr/>
            </a:lvl1pPr>
          </a:lstStyle>
          <a:p>
            <a:fld id="{21BBD402-C041-BF42-B401-2E690EFF163F}" type="slidenum">
              <a:rPr lang="en-US"/>
              <a:pPr/>
              <a:t>‹#›</a:t>
            </a:fld>
            <a:endParaRPr lang="en-US"/>
          </a:p>
        </p:txBody>
      </p:sp>
    </p:spTree>
    <p:extLst>
      <p:ext uri="{BB962C8B-B14F-4D97-AF65-F5344CB8AC3E}">
        <p14:creationId xmlns:p14="http://schemas.microsoft.com/office/powerpoint/2010/main" val="42107509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727296D4-7165-8945-A5E7-983AB5E542D1}" type="slidenum">
              <a:rPr lang="en-US"/>
              <a:pPr/>
              <a:t>‹#›</a:t>
            </a:fld>
            <a:endParaRPr lang="en-US"/>
          </a:p>
        </p:txBody>
      </p:sp>
    </p:spTree>
    <p:extLst>
      <p:ext uri="{BB962C8B-B14F-4D97-AF65-F5344CB8AC3E}">
        <p14:creationId xmlns:p14="http://schemas.microsoft.com/office/powerpoint/2010/main" val="305001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856078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4EE61153-2C1D-EE4E-BF33-28C7914B68C7}" type="slidenum">
              <a:rPr lang="en-US"/>
              <a:pPr/>
              <a:t>‹#›</a:t>
            </a:fld>
            <a:endParaRPr lang="en-US"/>
          </a:p>
        </p:txBody>
      </p:sp>
    </p:spTree>
    <p:extLst>
      <p:ext uri="{BB962C8B-B14F-4D97-AF65-F5344CB8AC3E}">
        <p14:creationId xmlns:p14="http://schemas.microsoft.com/office/powerpoint/2010/main" val="26609507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B4504770-1616-9F45-8B77-9AA1A8FCFEDD}" type="slidenum">
              <a:rPr lang="en-US"/>
              <a:pPr/>
              <a:t>‹#›</a:t>
            </a:fld>
            <a:endParaRPr lang="en-US"/>
          </a:p>
        </p:txBody>
      </p:sp>
    </p:spTree>
    <p:extLst>
      <p:ext uri="{BB962C8B-B14F-4D97-AF65-F5344CB8AC3E}">
        <p14:creationId xmlns:p14="http://schemas.microsoft.com/office/powerpoint/2010/main" val="6431781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C737EA-8AC0-3145-B2AB-A4913FC39734}" type="slidenum">
              <a:rPr lang="en-US"/>
              <a:pPr/>
              <a:t>‹#›</a:t>
            </a:fld>
            <a:endParaRPr lang="en-US"/>
          </a:p>
        </p:txBody>
      </p:sp>
    </p:spTree>
    <p:extLst>
      <p:ext uri="{BB962C8B-B14F-4D97-AF65-F5344CB8AC3E}">
        <p14:creationId xmlns:p14="http://schemas.microsoft.com/office/powerpoint/2010/main" val="16993808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592B6FE-6B6C-6540-99F1-F9066FC896AD}" type="slidenum">
              <a:rPr lang="en-US"/>
              <a:pPr>
                <a:defRPr/>
              </a:pPr>
              <a:t>‹#›</a:t>
            </a:fld>
            <a:endParaRPr lang="en-US"/>
          </a:p>
        </p:txBody>
      </p:sp>
    </p:spTree>
    <p:extLst>
      <p:ext uri="{BB962C8B-B14F-4D97-AF65-F5344CB8AC3E}">
        <p14:creationId xmlns:p14="http://schemas.microsoft.com/office/powerpoint/2010/main" val="18841341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B7993B-4D38-BF4F-9D93-03267C62A925}" type="slidenum">
              <a:rPr lang="en-US"/>
              <a:pPr>
                <a:defRPr/>
              </a:pPr>
              <a:t>‹#›</a:t>
            </a:fld>
            <a:endParaRPr lang="en-US"/>
          </a:p>
        </p:txBody>
      </p:sp>
    </p:spTree>
    <p:extLst>
      <p:ext uri="{BB962C8B-B14F-4D97-AF65-F5344CB8AC3E}">
        <p14:creationId xmlns:p14="http://schemas.microsoft.com/office/powerpoint/2010/main" val="3349709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51F23C-D5DD-4242-B144-6D6BB264AE69}" type="slidenum">
              <a:rPr lang="en-US"/>
              <a:pPr>
                <a:defRPr/>
              </a:pPr>
              <a:t>‹#›</a:t>
            </a:fld>
            <a:endParaRPr lang="en-US"/>
          </a:p>
        </p:txBody>
      </p:sp>
    </p:spTree>
    <p:extLst>
      <p:ext uri="{BB962C8B-B14F-4D97-AF65-F5344CB8AC3E}">
        <p14:creationId xmlns:p14="http://schemas.microsoft.com/office/powerpoint/2010/main" val="3944579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D0FE8B-901F-6046-A23D-7F0E87A43166}" type="slidenum">
              <a:rPr lang="en-US"/>
              <a:pPr>
                <a:defRPr/>
              </a:pPr>
              <a:t>‹#›</a:t>
            </a:fld>
            <a:endParaRPr lang="en-US"/>
          </a:p>
        </p:txBody>
      </p:sp>
    </p:spTree>
    <p:extLst>
      <p:ext uri="{BB962C8B-B14F-4D97-AF65-F5344CB8AC3E}">
        <p14:creationId xmlns:p14="http://schemas.microsoft.com/office/powerpoint/2010/main" val="2508680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C88B10-540E-6D47-A5D3-FC4148307325}" type="slidenum">
              <a:rPr lang="en-US"/>
              <a:pPr>
                <a:defRPr/>
              </a:pPr>
              <a:t>‹#›</a:t>
            </a:fld>
            <a:endParaRPr lang="en-US"/>
          </a:p>
        </p:txBody>
      </p:sp>
    </p:spTree>
    <p:extLst>
      <p:ext uri="{BB962C8B-B14F-4D97-AF65-F5344CB8AC3E}">
        <p14:creationId xmlns:p14="http://schemas.microsoft.com/office/powerpoint/2010/main" val="20024651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484F417-38D6-534C-B7FE-63A6E41F1592}" type="slidenum">
              <a:rPr lang="en-US"/>
              <a:pPr>
                <a:defRPr/>
              </a:pPr>
              <a:t>‹#›</a:t>
            </a:fld>
            <a:endParaRPr lang="en-US"/>
          </a:p>
        </p:txBody>
      </p:sp>
    </p:spTree>
    <p:extLst>
      <p:ext uri="{BB962C8B-B14F-4D97-AF65-F5344CB8AC3E}">
        <p14:creationId xmlns:p14="http://schemas.microsoft.com/office/powerpoint/2010/main" val="12146433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13AFB8B-F982-964B-9F61-758BC53B1782}" type="slidenum">
              <a:rPr lang="en-US"/>
              <a:pPr>
                <a:defRPr/>
              </a:pPr>
              <a:t>‹#›</a:t>
            </a:fld>
            <a:endParaRPr lang="en-US"/>
          </a:p>
        </p:txBody>
      </p:sp>
    </p:spTree>
    <p:extLst>
      <p:ext uri="{BB962C8B-B14F-4D97-AF65-F5344CB8AC3E}">
        <p14:creationId xmlns:p14="http://schemas.microsoft.com/office/powerpoint/2010/main" val="187823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548758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5F75AF1-157F-D447-9F6D-902C6B03F699}" type="slidenum">
              <a:rPr lang="en-US"/>
              <a:pPr>
                <a:defRPr/>
              </a:pPr>
              <a:t>‹#›</a:t>
            </a:fld>
            <a:endParaRPr lang="en-US"/>
          </a:p>
        </p:txBody>
      </p:sp>
    </p:spTree>
    <p:extLst>
      <p:ext uri="{BB962C8B-B14F-4D97-AF65-F5344CB8AC3E}">
        <p14:creationId xmlns:p14="http://schemas.microsoft.com/office/powerpoint/2010/main" val="21459950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76F430B-FDAF-6448-B611-9B037AB5BE6C}" type="slidenum">
              <a:rPr lang="en-US"/>
              <a:pPr>
                <a:defRPr/>
              </a:pPr>
              <a:t>‹#›</a:t>
            </a:fld>
            <a:endParaRPr lang="en-US"/>
          </a:p>
        </p:txBody>
      </p:sp>
    </p:spTree>
    <p:extLst>
      <p:ext uri="{BB962C8B-B14F-4D97-AF65-F5344CB8AC3E}">
        <p14:creationId xmlns:p14="http://schemas.microsoft.com/office/powerpoint/2010/main" val="29414021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863CED4-ED4A-784E-B3D7-93E0A4AA38FF}" type="slidenum">
              <a:rPr lang="en-US"/>
              <a:pPr>
                <a:defRPr/>
              </a:pPr>
              <a:t>‹#›</a:t>
            </a:fld>
            <a:endParaRPr lang="en-US"/>
          </a:p>
        </p:txBody>
      </p:sp>
    </p:spTree>
    <p:extLst>
      <p:ext uri="{BB962C8B-B14F-4D97-AF65-F5344CB8AC3E}">
        <p14:creationId xmlns:p14="http://schemas.microsoft.com/office/powerpoint/2010/main" val="15128017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7967E3-FDC4-8D41-896E-8C32C65AE268}" type="slidenum">
              <a:rPr lang="en-US"/>
              <a:pPr>
                <a:defRPr/>
              </a:pPr>
              <a:t>‹#›</a:t>
            </a:fld>
            <a:endParaRPr lang="en-US"/>
          </a:p>
        </p:txBody>
      </p:sp>
    </p:spTree>
    <p:extLst>
      <p:ext uri="{BB962C8B-B14F-4D97-AF65-F5344CB8AC3E}">
        <p14:creationId xmlns:p14="http://schemas.microsoft.com/office/powerpoint/2010/main" val="18949610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472B2D1-CB42-F145-8A50-93AB019FA5D8}" type="slidenum">
              <a:rPr lang="en-US"/>
              <a:pPr>
                <a:defRPr/>
              </a:pPr>
              <a:t>‹#›</a:t>
            </a:fld>
            <a:endParaRPr lang="en-US"/>
          </a:p>
        </p:txBody>
      </p:sp>
    </p:spTree>
    <p:extLst>
      <p:ext uri="{BB962C8B-B14F-4D97-AF65-F5344CB8AC3E}">
        <p14:creationId xmlns:p14="http://schemas.microsoft.com/office/powerpoint/2010/main" val="7395081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2224081-D542-2F4A-9491-3F7A48781E27}" type="slidenum">
              <a:rPr lang="en-US"/>
              <a:pPr>
                <a:defRPr/>
              </a:pPr>
              <a:t>‹#›</a:t>
            </a:fld>
            <a:endParaRPr lang="en-US"/>
          </a:p>
        </p:txBody>
      </p:sp>
    </p:spTree>
    <p:extLst>
      <p:ext uri="{BB962C8B-B14F-4D97-AF65-F5344CB8AC3E}">
        <p14:creationId xmlns:p14="http://schemas.microsoft.com/office/powerpoint/2010/main" val="7343427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88417683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674243997"/>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59749992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646623121"/>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20559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43660267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86582500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2302553306"/>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238410696"/>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2197730000"/>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170724758"/>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27611093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86274640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1049201"/>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658079"/>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174240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3431563"/>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662827"/>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605784"/>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79332238"/>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15993"/>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4098184"/>
      </p:ext>
    </p:extLst>
  </p:cSld>
  <p:clrMapOvr>
    <a:masterClrMapping/>
  </p:clrMapOvr>
  <p:transition>
    <p:wheel spokes="0"/>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8925451"/>
      </p:ext>
    </p:extLst>
  </p:cSld>
  <p:clrMapOvr>
    <a:masterClrMapping/>
  </p:clrMapOvr>
  <p:transition>
    <p:wheel spokes="0"/>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743563"/>
      </p:ext>
    </p:extLst>
  </p:cSld>
  <p:clrMapOvr>
    <a:masterClrMapping/>
  </p:clrMapOvr>
  <p:transition>
    <p:wheel spokes="0"/>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733354"/>
      </p:ext>
    </p:extLst>
  </p:cSld>
  <p:clrMapOvr>
    <a:masterClrMapping/>
  </p:clrMapOvr>
  <p:transition>
    <p:wheel spokes="0"/>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82BA2D-C2D0-0440-9231-605062A949F1}" type="slidenum">
              <a:rPr lang="en-US"/>
              <a:pPr>
                <a:defRPr/>
              </a:pPr>
              <a:t>‹#›</a:t>
            </a:fld>
            <a:endParaRPr lang="en-US"/>
          </a:p>
        </p:txBody>
      </p:sp>
    </p:spTree>
    <p:extLst>
      <p:ext uri="{BB962C8B-B14F-4D97-AF65-F5344CB8AC3E}">
        <p14:creationId xmlns:p14="http://schemas.microsoft.com/office/powerpoint/2010/main" val="2288512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4DEAF84-1FE9-3E46-A288-9DB14ADD768E}" type="slidenum">
              <a:rPr lang="en-US"/>
              <a:pPr>
                <a:defRPr/>
              </a:pPr>
              <a:t>‹#›</a:t>
            </a:fld>
            <a:endParaRPr lang="en-US"/>
          </a:p>
        </p:txBody>
      </p:sp>
    </p:spTree>
    <p:extLst>
      <p:ext uri="{BB962C8B-B14F-4D97-AF65-F5344CB8AC3E}">
        <p14:creationId xmlns:p14="http://schemas.microsoft.com/office/powerpoint/2010/main" val="42222741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848B18-F5DA-8B40-B096-529C0CF8C8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0186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21D36A-CE6C-054C-81F4-073E546974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3495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7D8FB38-F3F4-0049-A921-D01E45A35E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11771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9EF3389-2F6A-1844-97DA-5E1272B508E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39493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7629669-1932-464E-AEE1-96AE887867B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70549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0ADE98-E8A8-A249-B936-D1660954961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20301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9B133C-4787-474F-A66A-416BC51D19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89516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54F883-90D3-CC43-8F5B-799C432CC4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32766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F06F77-8536-EA48-A0E3-0E468CFA7D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42729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364268-7884-CA45-A72E-15DEFFA58B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8694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00D2631-951F-264C-BF8A-F5A025956B57}" type="slidenum">
              <a:rPr lang="en-US"/>
              <a:pPr>
                <a:defRPr/>
              </a:pPr>
              <a:t>‹#›</a:t>
            </a:fld>
            <a:endParaRPr lang="en-US"/>
          </a:p>
        </p:txBody>
      </p:sp>
    </p:spTree>
    <p:extLst>
      <p:ext uri="{BB962C8B-B14F-4D97-AF65-F5344CB8AC3E}">
        <p14:creationId xmlns:p14="http://schemas.microsoft.com/office/powerpoint/2010/main" val="4580416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8E4B08-22E0-094D-AFA2-5289AE4C43E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6557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5C02D4D-6767-7F41-994D-561E789499C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8182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99EFAB6-6B24-8443-A1E0-264C1DB5CC8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03911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vert="horz" lIns="91334" tIns="45667" rIns="91334" bIns="45667"/>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334" tIns="45667" rIns="91334" bIns="45667"/>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Tree>
    <p:extLst>
      <p:ext uri="{BB962C8B-B14F-4D97-AF65-F5344CB8AC3E}">
        <p14:creationId xmlns:p14="http://schemas.microsoft.com/office/powerpoint/2010/main" val="3950816736"/>
      </p:ext>
    </p:extLst>
  </p:cSld>
  <p:clrMapOvr>
    <a:masterClrMapping/>
  </p:clrMapOvr>
  <p:transition>
    <p:cu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
        <p:nvSpPr>
          <p:cNvPr id="3" name="Content Placeholder 2"/>
          <p:cNvSpPr>
            <a:spLocks noGrp="1"/>
          </p:cNvSpPr>
          <p:nvPr>
            <p:ph idx="1"/>
          </p:nvPr>
        </p:nvSpPr>
        <p:spPr>
          <a:xfrm>
            <a:off x="457200" y="1600207"/>
            <a:ext cx="8229600" cy="4525963"/>
          </a:xfrm>
          <a:prstGeom prst="rect">
            <a:avLst/>
          </a:prstGeom>
        </p:spPr>
        <p:txBody>
          <a:bodyPr vert="horz" lIns="91334" tIns="45667" rIns="91334" bIns="456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599487"/>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a:prstGeom prst="rect">
            <a:avLst/>
          </a:prstGeom>
        </p:spPr>
        <p:txBody>
          <a:bodyPr vert="horz" lIns="91334" tIns="45667" rIns="91334" bIns="45667"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34" tIns="45667" rIns="91334" bIns="45667"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Tree>
    <p:extLst>
      <p:ext uri="{BB962C8B-B14F-4D97-AF65-F5344CB8AC3E}">
        <p14:creationId xmlns:p14="http://schemas.microsoft.com/office/powerpoint/2010/main" val="1929069603"/>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
        <p:nvSpPr>
          <p:cNvPr id="3" name="Content Placeholder 2"/>
          <p:cNvSpPr>
            <a:spLocks noGrp="1"/>
          </p:cNvSpPr>
          <p:nvPr>
            <p:ph sz="half" idx="1"/>
          </p:nvPr>
        </p:nvSpPr>
        <p:spPr>
          <a:xfrm>
            <a:off x="457200" y="1600207"/>
            <a:ext cx="4038600" cy="4525963"/>
          </a:xfrm>
          <a:prstGeom prst="rect">
            <a:avLst/>
          </a:prstGeom>
        </p:spPr>
        <p:txBody>
          <a:bodyPr vert="horz" lIns="91334" tIns="45667" rIns="91334" bIns="4566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a:prstGeom prst="rect">
            <a:avLst/>
          </a:prstGeom>
        </p:spPr>
        <p:txBody>
          <a:bodyPr vert="horz" lIns="91334" tIns="45667" rIns="91334" bIns="4566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411927"/>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34" tIns="45667" rIns="91334" bIns="45667"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34" tIns="45667" rIns="91334" bIns="4566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a:prstGeom prst="rect">
            <a:avLst/>
          </a:prstGeom>
        </p:spPr>
        <p:txBody>
          <a:bodyPr vert="horz" lIns="91334" tIns="45667" rIns="91334" bIns="45667"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a:prstGeom prst="rect">
            <a:avLst/>
          </a:prstGeom>
        </p:spPr>
        <p:txBody>
          <a:bodyPr vert="horz" lIns="91334" tIns="45667" rIns="91334" bIns="4566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188982"/>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Tree>
    <p:extLst>
      <p:ext uri="{BB962C8B-B14F-4D97-AF65-F5344CB8AC3E}">
        <p14:creationId xmlns:p14="http://schemas.microsoft.com/office/powerpoint/2010/main" val="3469780836"/>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298119"/>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3785C5-B41D-AA48-A5AD-8300E9EB3D8E}" type="slidenum">
              <a:rPr lang="en-US"/>
              <a:pPr>
                <a:defRPr/>
              </a:pPr>
              <a:t>‹#›</a:t>
            </a:fld>
            <a:endParaRPr lang="en-US"/>
          </a:p>
        </p:txBody>
      </p:sp>
    </p:spTree>
    <p:extLst>
      <p:ext uri="{BB962C8B-B14F-4D97-AF65-F5344CB8AC3E}">
        <p14:creationId xmlns:p14="http://schemas.microsoft.com/office/powerpoint/2010/main" val="18962933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a:prstGeom prst="rect">
            <a:avLst/>
          </a:prstGeom>
        </p:spPr>
        <p:txBody>
          <a:bodyPr vert="horz" lIns="91334" tIns="45667" rIns="91334" bIns="45667"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a:prstGeom prst="rect">
            <a:avLst/>
          </a:prstGeom>
        </p:spPr>
        <p:txBody>
          <a:bodyPr vert="horz" lIns="91334" tIns="45667" rIns="91334" bIns="4566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a:prstGeom prst="rect">
            <a:avLst/>
          </a:prstGeom>
        </p:spPr>
        <p:txBody>
          <a:bodyPr vert="horz" lIns="91334" tIns="45667" rIns="91334" bIns="45667"/>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Tree>
    <p:extLst>
      <p:ext uri="{BB962C8B-B14F-4D97-AF65-F5344CB8AC3E}">
        <p14:creationId xmlns:p14="http://schemas.microsoft.com/office/powerpoint/2010/main" val="2097281984"/>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34" tIns="45667" rIns="91334" bIns="45667"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34" tIns="45667" rIns="91334" bIns="45667"/>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34" tIns="45667" rIns="91334" bIns="45667"/>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Tree>
    <p:extLst>
      <p:ext uri="{BB962C8B-B14F-4D97-AF65-F5344CB8AC3E}">
        <p14:creationId xmlns:p14="http://schemas.microsoft.com/office/powerpoint/2010/main" val="3252448911"/>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
        <p:nvSpPr>
          <p:cNvPr id="3" name="Vertical Text Placeholder 2"/>
          <p:cNvSpPr>
            <a:spLocks noGrp="1"/>
          </p:cNvSpPr>
          <p:nvPr>
            <p:ph type="body" orient="vert" idx="1"/>
          </p:nvPr>
        </p:nvSpPr>
        <p:spPr>
          <a:xfrm>
            <a:off x="457200" y="1600207"/>
            <a:ext cx="8229600" cy="4525963"/>
          </a:xfrm>
          <a:prstGeom prst="rect">
            <a:avLst/>
          </a:prstGeom>
        </p:spPr>
        <p:txBody>
          <a:bodyPr vert="eaVert" lIns="91334" tIns="45667" rIns="91334" bIns="456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963700"/>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a:prstGeom prst="rect">
            <a:avLst/>
          </a:prstGeom>
        </p:spPr>
        <p:txBody>
          <a:bodyPr vert="eaVert" lIns="91334" tIns="45667" rIns="91334" bIns="45667"/>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34" tIns="45667" rIns="91334" bIns="456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530309"/>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pPr>
                <a:defRPr/>
              </a:pPr>
              <a:t>‹#›</a:t>
            </a:fld>
            <a:endParaRPr lang="en-US"/>
          </a:p>
        </p:txBody>
      </p:sp>
    </p:spTree>
    <p:extLst>
      <p:ext uri="{BB962C8B-B14F-4D97-AF65-F5344CB8AC3E}">
        <p14:creationId xmlns:p14="http://schemas.microsoft.com/office/powerpoint/2010/main" val="1251581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pPr>
                <a:defRPr/>
              </a:pPr>
              <a:t>‹#›</a:t>
            </a:fld>
            <a:endParaRPr lang="en-US"/>
          </a:p>
        </p:txBody>
      </p:sp>
    </p:spTree>
    <p:extLst>
      <p:ext uri="{BB962C8B-B14F-4D97-AF65-F5344CB8AC3E}">
        <p14:creationId xmlns:p14="http://schemas.microsoft.com/office/powerpoint/2010/main" val="16304826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pPr>
                <a:defRPr/>
              </a:pPr>
              <a:t>‹#›</a:t>
            </a:fld>
            <a:endParaRPr lang="en-US"/>
          </a:p>
        </p:txBody>
      </p:sp>
    </p:spTree>
    <p:extLst>
      <p:ext uri="{BB962C8B-B14F-4D97-AF65-F5344CB8AC3E}">
        <p14:creationId xmlns:p14="http://schemas.microsoft.com/office/powerpoint/2010/main" val="6020723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pPr>
                <a:defRPr/>
              </a:pPr>
              <a:t>‹#›</a:t>
            </a:fld>
            <a:endParaRPr lang="en-US"/>
          </a:p>
        </p:txBody>
      </p:sp>
    </p:spTree>
    <p:extLst>
      <p:ext uri="{BB962C8B-B14F-4D97-AF65-F5344CB8AC3E}">
        <p14:creationId xmlns:p14="http://schemas.microsoft.com/office/powerpoint/2010/main" val="16514055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pPr>
                <a:defRPr/>
              </a:pPr>
              <a:t>‹#›</a:t>
            </a:fld>
            <a:endParaRPr lang="en-US"/>
          </a:p>
        </p:txBody>
      </p:sp>
    </p:spTree>
    <p:extLst>
      <p:ext uri="{BB962C8B-B14F-4D97-AF65-F5344CB8AC3E}">
        <p14:creationId xmlns:p14="http://schemas.microsoft.com/office/powerpoint/2010/main" val="35735801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pPr>
                <a:defRPr/>
              </a:pPr>
              <a:t>‹#›</a:t>
            </a:fld>
            <a:endParaRPr lang="en-US"/>
          </a:p>
        </p:txBody>
      </p:sp>
    </p:spTree>
    <p:extLst>
      <p:ext uri="{BB962C8B-B14F-4D97-AF65-F5344CB8AC3E}">
        <p14:creationId xmlns:p14="http://schemas.microsoft.com/office/powerpoint/2010/main" val="2951430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2706E57F-2899-1749-8C89-E5699E842D5E}" type="slidenum">
              <a:rPr lang="en-US"/>
              <a:pPr>
                <a:defRPr/>
              </a:pPr>
              <a:t>‹#›</a:t>
            </a:fld>
            <a:endParaRPr lang="en-US"/>
          </a:p>
        </p:txBody>
      </p:sp>
    </p:spTree>
    <p:extLst>
      <p:ext uri="{BB962C8B-B14F-4D97-AF65-F5344CB8AC3E}">
        <p14:creationId xmlns:p14="http://schemas.microsoft.com/office/powerpoint/2010/main" val="8536556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pPr>
                <a:defRPr/>
              </a:pPr>
              <a:t>‹#›</a:t>
            </a:fld>
            <a:endParaRPr lang="en-US"/>
          </a:p>
        </p:txBody>
      </p:sp>
    </p:spTree>
    <p:extLst>
      <p:ext uri="{BB962C8B-B14F-4D97-AF65-F5344CB8AC3E}">
        <p14:creationId xmlns:p14="http://schemas.microsoft.com/office/powerpoint/2010/main" val="22435047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pPr>
                <a:defRPr/>
              </a:pPr>
              <a:t>‹#›</a:t>
            </a:fld>
            <a:endParaRPr lang="en-US"/>
          </a:p>
        </p:txBody>
      </p:sp>
    </p:spTree>
    <p:extLst>
      <p:ext uri="{BB962C8B-B14F-4D97-AF65-F5344CB8AC3E}">
        <p14:creationId xmlns:p14="http://schemas.microsoft.com/office/powerpoint/2010/main" val="37286567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pPr>
                <a:defRPr/>
              </a:pPr>
              <a:t>‹#›</a:t>
            </a:fld>
            <a:endParaRPr lang="en-US"/>
          </a:p>
        </p:txBody>
      </p:sp>
    </p:spTree>
    <p:extLst>
      <p:ext uri="{BB962C8B-B14F-4D97-AF65-F5344CB8AC3E}">
        <p14:creationId xmlns:p14="http://schemas.microsoft.com/office/powerpoint/2010/main" val="32895986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pPr>
                <a:defRPr/>
              </a:pPr>
              <a:t>‹#›</a:t>
            </a:fld>
            <a:endParaRPr lang="en-US"/>
          </a:p>
        </p:txBody>
      </p:sp>
    </p:spTree>
    <p:extLst>
      <p:ext uri="{BB962C8B-B14F-4D97-AF65-F5344CB8AC3E}">
        <p14:creationId xmlns:p14="http://schemas.microsoft.com/office/powerpoint/2010/main" val="41657570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pPr>
                <a:defRPr/>
              </a:pPr>
              <a:t>‹#›</a:t>
            </a:fld>
            <a:endParaRPr lang="en-US"/>
          </a:p>
        </p:txBody>
      </p:sp>
    </p:spTree>
    <p:extLst>
      <p:ext uri="{BB962C8B-B14F-4D97-AF65-F5344CB8AC3E}">
        <p14:creationId xmlns:p14="http://schemas.microsoft.com/office/powerpoint/2010/main" val="5774177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3050487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1463850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P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5159FA5F-3C95-E549-9ED7-7271AEA6E73F}"/>
              </a:ext>
            </a:extLst>
          </p:cNvPr>
          <p:cNvSpPr>
            <a:spLocks noGrp="1"/>
          </p:cNvSpPr>
          <p:nvPr>
            <p:ph type="dt" sz="half" idx="10"/>
          </p:nvPr>
        </p:nvSpPr>
        <p:spPr/>
        <p:txBody>
          <a:bodyPr/>
          <a:lstStyle>
            <a:lvl1pPr>
              <a:defRPr/>
            </a:lvl1pPr>
          </a:lstStyle>
          <a:p>
            <a:fld id="{74D36BC2-11A2-E64A-B62A-366F461F6F8A}" type="datetime1">
              <a:rPr lang="en-US" altLang="en-US"/>
              <a:pPr/>
              <a:t>4/12/23</a:t>
            </a:fld>
            <a:endParaRPr lang="en-PH" altLang="en-US"/>
          </a:p>
        </p:txBody>
      </p:sp>
      <p:sp>
        <p:nvSpPr>
          <p:cNvPr id="5" name="Footer Placeholder 4">
            <a:extLst>
              <a:ext uri="{FF2B5EF4-FFF2-40B4-BE49-F238E27FC236}">
                <a16:creationId xmlns:a16="http://schemas.microsoft.com/office/drawing/2014/main" id="{14D3B4EB-4C9D-754D-BBAA-1298CF67A118}"/>
              </a:ext>
            </a:extLst>
          </p:cNvPr>
          <p:cNvSpPr>
            <a:spLocks noGrp="1"/>
          </p:cNvSpPr>
          <p:nvPr>
            <p:ph type="ftr" sz="quarter" idx="11"/>
          </p:nvPr>
        </p:nvSpPr>
        <p:spPr/>
        <p:txBody>
          <a:bodyPr/>
          <a:lstStyle>
            <a:lvl1pPr>
              <a:defRPr/>
            </a:lvl1pPr>
          </a:lstStyle>
          <a:p>
            <a:pPr>
              <a:defRPr/>
            </a:pPr>
            <a:endParaRPr lang="en-PH"/>
          </a:p>
        </p:txBody>
      </p:sp>
      <p:sp>
        <p:nvSpPr>
          <p:cNvPr id="6" name="Slide Number Placeholder 5">
            <a:extLst>
              <a:ext uri="{FF2B5EF4-FFF2-40B4-BE49-F238E27FC236}">
                <a16:creationId xmlns:a16="http://schemas.microsoft.com/office/drawing/2014/main" id="{5231E15A-B172-C849-94BE-9997B59CCD66}"/>
              </a:ext>
            </a:extLst>
          </p:cNvPr>
          <p:cNvSpPr>
            <a:spLocks noGrp="1"/>
          </p:cNvSpPr>
          <p:nvPr>
            <p:ph type="sldNum" sz="quarter" idx="12"/>
          </p:nvPr>
        </p:nvSpPr>
        <p:spPr/>
        <p:txBody>
          <a:bodyPr/>
          <a:lstStyle>
            <a:lvl1pPr>
              <a:defRPr/>
            </a:lvl1pPr>
          </a:lstStyle>
          <a:p>
            <a:fld id="{01DF369D-794D-FE45-BE6A-DFC0794B7108}" type="slidenum">
              <a:rPr lang="en-PH" altLang="en-US"/>
              <a:pPr/>
              <a:t>‹#›</a:t>
            </a:fld>
            <a:endParaRPr lang="en-PH" altLang="en-US"/>
          </a:p>
        </p:txBody>
      </p:sp>
    </p:spTree>
    <p:extLst>
      <p:ext uri="{BB962C8B-B14F-4D97-AF65-F5344CB8AC3E}">
        <p14:creationId xmlns:p14="http://schemas.microsoft.com/office/powerpoint/2010/main" val="37275348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C1DA13B-2ED0-864F-AEB9-FBEE9B7C3FF0}"/>
              </a:ext>
            </a:extLst>
          </p:cNvPr>
          <p:cNvSpPr>
            <a:spLocks noGrp="1"/>
          </p:cNvSpPr>
          <p:nvPr>
            <p:ph type="dt" sz="half" idx="10"/>
          </p:nvPr>
        </p:nvSpPr>
        <p:spPr/>
        <p:txBody>
          <a:bodyPr/>
          <a:lstStyle>
            <a:lvl1pPr>
              <a:defRPr/>
            </a:lvl1pPr>
          </a:lstStyle>
          <a:p>
            <a:fld id="{0770A5FC-B183-0747-AA59-CD2B47F56602}" type="datetime1">
              <a:rPr lang="en-US" altLang="en-US"/>
              <a:pPr/>
              <a:t>4/12/23</a:t>
            </a:fld>
            <a:endParaRPr lang="en-PH" altLang="en-US"/>
          </a:p>
        </p:txBody>
      </p:sp>
      <p:sp>
        <p:nvSpPr>
          <p:cNvPr id="5" name="Footer Placeholder 4">
            <a:extLst>
              <a:ext uri="{FF2B5EF4-FFF2-40B4-BE49-F238E27FC236}">
                <a16:creationId xmlns:a16="http://schemas.microsoft.com/office/drawing/2014/main" id="{6D6BAB42-3753-3240-93E0-D48833ACC302}"/>
              </a:ext>
            </a:extLst>
          </p:cNvPr>
          <p:cNvSpPr>
            <a:spLocks noGrp="1"/>
          </p:cNvSpPr>
          <p:nvPr>
            <p:ph type="ftr" sz="quarter" idx="11"/>
          </p:nvPr>
        </p:nvSpPr>
        <p:spPr/>
        <p:txBody>
          <a:bodyPr/>
          <a:lstStyle>
            <a:lvl1pPr>
              <a:defRPr/>
            </a:lvl1pPr>
          </a:lstStyle>
          <a:p>
            <a:pPr>
              <a:defRPr/>
            </a:pPr>
            <a:endParaRPr lang="en-PH"/>
          </a:p>
        </p:txBody>
      </p:sp>
      <p:sp>
        <p:nvSpPr>
          <p:cNvPr id="6" name="Slide Number Placeholder 5">
            <a:extLst>
              <a:ext uri="{FF2B5EF4-FFF2-40B4-BE49-F238E27FC236}">
                <a16:creationId xmlns:a16="http://schemas.microsoft.com/office/drawing/2014/main" id="{59D18BB4-275C-8442-BB5F-378B93517B35}"/>
              </a:ext>
            </a:extLst>
          </p:cNvPr>
          <p:cNvSpPr>
            <a:spLocks noGrp="1"/>
          </p:cNvSpPr>
          <p:nvPr>
            <p:ph type="sldNum" sz="quarter" idx="12"/>
          </p:nvPr>
        </p:nvSpPr>
        <p:spPr/>
        <p:txBody>
          <a:bodyPr/>
          <a:lstStyle>
            <a:lvl1pPr>
              <a:defRPr/>
            </a:lvl1pPr>
          </a:lstStyle>
          <a:p>
            <a:fld id="{5C4DB693-2936-3340-834D-820D3D9E64BD}" type="slidenum">
              <a:rPr lang="en-PH" altLang="en-US"/>
              <a:pPr/>
              <a:t>‹#›</a:t>
            </a:fld>
            <a:endParaRPr lang="en-PH" altLang="en-US"/>
          </a:p>
        </p:txBody>
      </p:sp>
    </p:spTree>
    <p:extLst>
      <p:ext uri="{BB962C8B-B14F-4D97-AF65-F5344CB8AC3E}">
        <p14:creationId xmlns:p14="http://schemas.microsoft.com/office/powerpoint/2010/main" val="41561150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P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24B935-9A21-3646-A49F-7DD38A621A47}"/>
              </a:ext>
            </a:extLst>
          </p:cNvPr>
          <p:cNvSpPr>
            <a:spLocks noGrp="1"/>
          </p:cNvSpPr>
          <p:nvPr>
            <p:ph type="dt" sz="half" idx="10"/>
          </p:nvPr>
        </p:nvSpPr>
        <p:spPr/>
        <p:txBody>
          <a:bodyPr/>
          <a:lstStyle>
            <a:lvl1pPr>
              <a:defRPr/>
            </a:lvl1pPr>
          </a:lstStyle>
          <a:p>
            <a:fld id="{0C814B08-5C1F-1F4E-B403-673BAA0987A3}" type="datetime1">
              <a:rPr lang="en-US" altLang="en-US"/>
              <a:pPr/>
              <a:t>4/12/23</a:t>
            </a:fld>
            <a:endParaRPr lang="en-PH" altLang="en-US"/>
          </a:p>
        </p:txBody>
      </p:sp>
      <p:sp>
        <p:nvSpPr>
          <p:cNvPr id="5" name="Footer Placeholder 4">
            <a:extLst>
              <a:ext uri="{FF2B5EF4-FFF2-40B4-BE49-F238E27FC236}">
                <a16:creationId xmlns:a16="http://schemas.microsoft.com/office/drawing/2014/main" id="{AE60CD65-D82A-0C4E-A026-94F6A1A92829}"/>
              </a:ext>
            </a:extLst>
          </p:cNvPr>
          <p:cNvSpPr>
            <a:spLocks noGrp="1"/>
          </p:cNvSpPr>
          <p:nvPr>
            <p:ph type="ftr" sz="quarter" idx="11"/>
          </p:nvPr>
        </p:nvSpPr>
        <p:spPr/>
        <p:txBody>
          <a:bodyPr/>
          <a:lstStyle>
            <a:lvl1pPr>
              <a:defRPr/>
            </a:lvl1pPr>
          </a:lstStyle>
          <a:p>
            <a:pPr>
              <a:defRPr/>
            </a:pPr>
            <a:endParaRPr lang="en-PH"/>
          </a:p>
        </p:txBody>
      </p:sp>
      <p:sp>
        <p:nvSpPr>
          <p:cNvPr id="6" name="Slide Number Placeholder 5">
            <a:extLst>
              <a:ext uri="{FF2B5EF4-FFF2-40B4-BE49-F238E27FC236}">
                <a16:creationId xmlns:a16="http://schemas.microsoft.com/office/drawing/2014/main" id="{1EE9B657-5900-D34E-A5C6-EFF7CE2AE48A}"/>
              </a:ext>
            </a:extLst>
          </p:cNvPr>
          <p:cNvSpPr>
            <a:spLocks noGrp="1"/>
          </p:cNvSpPr>
          <p:nvPr>
            <p:ph type="sldNum" sz="quarter" idx="12"/>
          </p:nvPr>
        </p:nvSpPr>
        <p:spPr/>
        <p:txBody>
          <a:bodyPr/>
          <a:lstStyle>
            <a:lvl1pPr>
              <a:defRPr/>
            </a:lvl1pPr>
          </a:lstStyle>
          <a:p>
            <a:fld id="{345B5773-C743-4440-A46C-885FDB88A22A}" type="slidenum">
              <a:rPr lang="en-PH" altLang="en-US"/>
              <a:pPr/>
              <a:t>‹#›</a:t>
            </a:fld>
            <a:endParaRPr lang="en-PH" altLang="en-US"/>
          </a:p>
        </p:txBody>
      </p:sp>
    </p:spTree>
    <p:extLst>
      <p:ext uri="{BB962C8B-B14F-4D97-AF65-F5344CB8AC3E}">
        <p14:creationId xmlns:p14="http://schemas.microsoft.com/office/powerpoint/2010/main" val="1890885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E2B38F78-C03C-9A46-892A-C30BA2F2F533}" type="slidenum">
              <a:rPr lang="en-US"/>
              <a:pPr>
                <a:defRPr/>
              </a:pPr>
              <a:t>‹#›</a:t>
            </a:fld>
            <a:endParaRPr lang="en-US"/>
          </a:p>
        </p:txBody>
      </p:sp>
    </p:spTree>
    <p:extLst>
      <p:ext uri="{BB962C8B-B14F-4D97-AF65-F5344CB8AC3E}">
        <p14:creationId xmlns:p14="http://schemas.microsoft.com/office/powerpoint/2010/main" val="21476810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3">
            <a:extLst>
              <a:ext uri="{FF2B5EF4-FFF2-40B4-BE49-F238E27FC236}">
                <a16:creationId xmlns:a16="http://schemas.microsoft.com/office/drawing/2014/main" id="{3FF13151-E224-0B40-8B02-246864D54CF1}"/>
              </a:ext>
            </a:extLst>
          </p:cNvPr>
          <p:cNvSpPr>
            <a:spLocks noGrp="1"/>
          </p:cNvSpPr>
          <p:nvPr>
            <p:ph type="dt" sz="half" idx="10"/>
          </p:nvPr>
        </p:nvSpPr>
        <p:spPr/>
        <p:txBody>
          <a:bodyPr/>
          <a:lstStyle>
            <a:lvl1pPr>
              <a:defRPr/>
            </a:lvl1pPr>
          </a:lstStyle>
          <a:p>
            <a:fld id="{694019EB-9A32-EF42-8476-1D8CF3AA0225}" type="datetime1">
              <a:rPr lang="en-US" altLang="en-US"/>
              <a:pPr/>
              <a:t>4/12/23</a:t>
            </a:fld>
            <a:endParaRPr lang="en-PH" altLang="en-US"/>
          </a:p>
        </p:txBody>
      </p:sp>
      <p:sp>
        <p:nvSpPr>
          <p:cNvPr id="6" name="Footer Placeholder 4">
            <a:extLst>
              <a:ext uri="{FF2B5EF4-FFF2-40B4-BE49-F238E27FC236}">
                <a16:creationId xmlns:a16="http://schemas.microsoft.com/office/drawing/2014/main" id="{8CEF2660-1520-DD4C-BF97-9A7092121007}"/>
              </a:ext>
            </a:extLst>
          </p:cNvPr>
          <p:cNvSpPr>
            <a:spLocks noGrp="1"/>
          </p:cNvSpPr>
          <p:nvPr>
            <p:ph type="ftr" sz="quarter" idx="11"/>
          </p:nvPr>
        </p:nvSpPr>
        <p:spPr/>
        <p:txBody>
          <a:bodyPr/>
          <a:lstStyle>
            <a:lvl1pPr>
              <a:defRPr/>
            </a:lvl1pPr>
          </a:lstStyle>
          <a:p>
            <a:pPr>
              <a:defRPr/>
            </a:pPr>
            <a:endParaRPr lang="en-PH"/>
          </a:p>
        </p:txBody>
      </p:sp>
      <p:sp>
        <p:nvSpPr>
          <p:cNvPr id="7" name="Slide Number Placeholder 5">
            <a:extLst>
              <a:ext uri="{FF2B5EF4-FFF2-40B4-BE49-F238E27FC236}">
                <a16:creationId xmlns:a16="http://schemas.microsoft.com/office/drawing/2014/main" id="{EBF3F3F8-F310-D940-BB9F-0AC38F601329}"/>
              </a:ext>
            </a:extLst>
          </p:cNvPr>
          <p:cNvSpPr>
            <a:spLocks noGrp="1"/>
          </p:cNvSpPr>
          <p:nvPr>
            <p:ph type="sldNum" sz="quarter" idx="12"/>
          </p:nvPr>
        </p:nvSpPr>
        <p:spPr/>
        <p:txBody>
          <a:bodyPr/>
          <a:lstStyle>
            <a:lvl1pPr>
              <a:defRPr/>
            </a:lvl1pPr>
          </a:lstStyle>
          <a:p>
            <a:fld id="{860F828E-2720-BC4C-A580-69B76FD2FAAC}" type="slidenum">
              <a:rPr lang="en-PH" altLang="en-US"/>
              <a:pPr/>
              <a:t>‹#›</a:t>
            </a:fld>
            <a:endParaRPr lang="en-PH" altLang="en-US"/>
          </a:p>
        </p:txBody>
      </p:sp>
    </p:spTree>
    <p:extLst>
      <p:ext uri="{BB962C8B-B14F-4D97-AF65-F5344CB8AC3E}">
        <p14:creationId xmlns:p14="http://schemas.microsoft.com/office/powerpoint/2010/main" val="36192867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P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3">
            <a:extLst>
              <a:ext uri="{FF2B5EF4-FFF2-40B4-BE49-F238E27FC236}">
                <a16:creationId xmlns:a16="http://schemas.microsoft.com/office/drawing/2014/main" id="{D85D5CCE-BCD5-344E-97E5-4EA881650608}"/>
              </a:ext>
            </a:extLst>
          </p:cNvPr>
          <p:cNvSpPr>
            <a:spLocks noGrp="1"/>
          </p:cNvSpPr>
          <p:nvPr>
            <p:ph type="dt" sz="half" idx="10"/>
          </p:nvPr>
        </p:nvSpPr>
        <p:spPr/>
        <p:txBody>
          <a:bodyPr/>
          <a:lstStyle>
            <a:lvl1pPr>
              <a:defRPr/>
            </a:lvl1pPr>
          </a:lstStyle>
          <a:p>
            <a:fld id="{09812E83-29A1-DE4A-A63B-2128F9BC6252}" type="datetime1">
              <a:rPr lang="en-US" altLang="en-US"/>
              <a:pPr/>
              <a:t>4/12/23</a:t>
            </a:fld>
            <a:endParaRPr lang="en-PH" altLang="en-US"/>
          </a:p>
        </p:txBody>
      </p:sp>
      <p:sp>
        <p:nvSpPr>
          <p:cNvPr id="8" name="Footer Placeholder 4">
            <a:extLst>
              <a:ext uri="{FF2B5EF4-FFF2-40B4-BE49-F238E27FC236}">
                <a16:creationId xmlns:a16="http://schemas.microsoft.com/office/drawing/2014/main" id="{14F1E83D-047E-2546-8BC5-FDB1D5033264}"/>
              </a:ext>
            </a:extLst>
          </p:cNvPr>
          <p:cNvSpPr>
            <a:spLocks noGrp="1"/>
          </p:cNvSpPr>
          <p:nvPr>
            <p:ph type="ftr" sz="quarter" idx="11"/>
          </p:nvPr>
        </p:nvSpPr>
        <p:spPr/>
        <p:txBody>
          <a:bodyPr/>
          <a:lstStyle>
            <a:lvl1pPr>
              <a:defRPr/>
            </a:lvl1pPr>
          </a:lstStyle>
          <a:p>
            <a:pPr>
              <a:defRPr/>
            </a:pPr>
            <a:endParaRPr lang="en-PH"/>
          </a:p>
        </p:txBody>
      </p:sp>
      <p:sp>
        <p:nvSpPr>
          <p:cNvPr id="9" name="Slide Number Placeholder 5">
            <a:extLst>
              <a:ext uri="{FF2B5EF4-FFF2-40B4-BE49-F238E27FC236}">
                <a16:creationId xmlns:a16="http://schemas.microsoft.com/office/drawing/2014/main" id="{422F06CE-55E1-4747-AC88-D7624E6C0524}"/>
              </a:ext>
            </a:extLst>
          </p:cNvPr>
          <p:cNvSpPr>
            <a:spLocks noGrp="1"/>
          </p:cNvSpPr>
          <p:nvPr>
            <p:ph type="sldNum" sz="quarter" idx="12"/>
          </p:nvPr>
        </p:nvSpPr>
        <p:spPr/>
        <p:txBody>
          <a:bodyPr/>
          <a:lstStyle>
            <a:lvl1pPr>
              <a:defRPr/>
            </a:lvl1pPr>
          </a:lstStyle>
          <a:p>
            <a:fld id="{7CEAC5BB-A054-F54D-A9D7-1A94247E41F4}" type="slidenum">
              <a:rPr lang="en-PH" altLang="en-US"/>
              <a:pPr/>
              <a:t>‹#›</a:t>
            </a:fld>
            <a:endParaRPr lang="en-PH" altLang="en-US"/>
          </a:p>
        </p:txBody>
      </p:sp>
    </p:spTree>
    <p:extLst>
      <p:ext uri="{BB962C8B-B14F-4D97-AF65-F5344CB8AC3E}">
        <p14:creationId xmlns:p14="http://schemas.microsoft.com/office/powerpoint/2010/main" val="2807862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3">
            <a:extLst>
              <a:ext uri="{FF2B5EF4-FFF2-40B4-BE49-F238E27FC236}">
                <a16:creationId xmlns:a16="http://schemas.microsoft.com/office/drawing/2014/main" id="{E8EFE570-2290-6A4C-9FE7-420926B4FCA5}"/>
              </a:ext>
            </a:extLst>
          </p:cNvPr>
          <p:cNvSpPr>
            <a:spLocks noGrp="1"/>
          </p:cNvSpPr>
          <p:nvPr>
            <p:ph type="dt" sz="half" idx="10"/>
          </p:nvPr>
        </p:nvSpPr>
        <p:spPr/>
        <p:txBody>
          <a:bodyPr/>
          <a:lstStyle>
            <a:lvl1pPr>
              <a:defRPr/>
            </a:lvl1pPr>
          </a:lstStyle>
          <a:p>
            <a:fld id="{2260E2D7-0387-CB4A-836F-C467331A1F2D}" type="datetime1">
              <a:rPr lang="en-US" altLang="en-US"/>
              <a:pPr/>
              <a:t>4/12/23</a:t>
            </a:fld>
            <a:endParaRPr lang="en-PH" altLang="en-US"/>
          </a:p>
        </p:txBody>
      </p:sp>
      <p:sp>
        <p:nvSpPr>
          <p:cNvPr id="4" name="Footer Placeholder 4">
            <a:extLst>
              <a:ext uri="{FF2B5EF4-FFF2-40B4-BE49-F238E27FC236}">
                <a16:creationId xmlns:a16="http://schemas.microsoft.com/office/drawing/2014/main" id="{1224A6D7-AC31-0C44-B3F8-406E6B5A6F51}"/>
              </a:ext>
            </a:extLst>
          </p:cNvPr>
          <p:cNvSpPr>
            <a:spLocks noGrp="1"/>
          </p:cNvSpPr>
          <p:nvPr>
            <p:ph type="ftr" sz="quarter" idx="11"/>
          </p:nvPr>
        </p:nvSpPr>
        <p:spPr/>
        <p:txBody>
          <a:bodyPr/>
          <a:lstStyle>
            <a:lvl1pPr>
              <a:defRPr/>
            </a:lvl1pPr>
          </a:lstStyle>
          <a:p>
            <a:pPr>
              <a:defRPr/>
            </a:pPr>
            <a:endParaRPr lang="en-PH"/>
          </a:p>
        </p:txBody>
      </p:sp>
      <p:sp>
        <p:nvSpPr>
          <p:cNvPr id="5" name="Slide Number Placeholder 5">
            <a:extLst>
              <a:ext uri="{FF2B5EF4-FFF2-40B4-BE49-F238E27FC236}">
                <a16:creationId xmlns:a16="http://schemas.microsoft.com/office/drawing/2014/main" id="{BC96B84B-C39C-C348-87B1-C909743BCF79}"/>
              </a:ext>
            </a:extLst>
          </p:cNvPr>
          <p:cNvSpPr>
            <a:spLocks noGrp="1"/>
          </p:cNvSpPr>
          <p:nvPr>
            <p:ph type="sldNum" sz="quarter" idx="12"/>
          </p:nvPr>
        </p:nvSpPr>
        <p:spPr/>
        <p:txBody>
          <a:bodyPr/>
          <a:lstStyle>
            <a:lvl1pPr>
              <a:defRPr/>
            </a:lvl1pPr>
          </a:lstStyle>
          <a:p>
            <a:fld id="{DFE3498A-2833-4941-818F-B877BC97352F}" type="slidenum">
              <a:rPr lang="en-PH" altLang="en-US"/>
              <a:pPr/>
              <a:t>‹#›</a:t>
            </a:fld>
            <a:endParaRPr lang="en-PH" altLang="en-US"/>
          </a:p>
        </p:txBody>
      </p:sp>
    </p:spTree>
    <p:extLst>
      <p:ext uri="{BB962C8B-B14F-4D97-AF65-F5344CB8AC3E}">
        <p14:creationId xmlns:p14="http://schemas.microsoft.com/office/powerpoint/2010/main" val="32313080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4944DC4-7B66-E444-AE1B-DEA57FEAE0B6}"/>
              </a:ext>
            </a:extLst>
          </p:cNvPr>
          <p:cNvSpPr>
            <a:spLocks noGrp="1"/>
          </p:cNvSpPr>
          <p:nvPr>
            <p:ph type="dt" sz="half" idx="10"/>
          </p:nvPr>
        </p:nvSpPr>
        <p:spPr/>
        <p:txBody>
          <a:bodyPr/>
          <a:lstStyle>
            <a:lvl1pPr>
              <a:defRPr/>
            </a:lvl1pPr>
          </a:lstStyle>
          <a:p>
            <a:fld id="{B5DECE25-3021-CB47-A1B5-2B4E6479C358}" type="datetime1">
              <a:rPr lang="en-US" altLang="en-US"/>
              <a:pPr/>
              <a:t>4/12/23</a:t>
            </a:fld>
            <a:endParaRPr lang="en-PH" altLang="en-US"/>
          </a:p>
        </p:txBody>
      </p:sp>
      <p:sp>
        <p:nvSpPr>
          <p:cNvPr id="3" name="Footer Placeholder 4">
            <a:extLst>
              <a:ext uri="{FF2B5EF4-FFF2-40B4-BE49-F238E27FC236}">
                <a16:creationId xmlns:a16="http://schemas.microsoft.com/office/drawing/2014/main" id="{EF270B36-7DDD-7547-B7FB-76B830DE4B77}"/>
              </a:ext>
            </a:extLst>
          </p:cNvPr>
          <p:cNvSpPr>
            <a:spLocks noGrp="1"/>
          </p:cNvSpPr>
          <p:nvPr>
            <p:ph type="ftr" sz="quarter" idx="11"/>
          </p:nvPr>
        </p:nvSpPr>
        <p:spPr/>
        <p:txBody>
          <a:bodyPr/>
          <a:lstStyle>
            <a:lvl1pPr>
              <a:defRPr/>
            </a:lvl1pPr>
          </a:lstStyle>
          <a:p>
            <a:pPr>
              <a:defRPr/>
            </a:pPr>
            <a:endParaRPr lang="en-PH"/>
          </a:p>
        </p:txBody>
      </p:sp>
      <p:sp>
        <p:nvSpPr>
          <p:cNvPr id="4" name="Slide Number Placeholder 5">
            <a:extLst>
              <a:ext uri="{FF2B5EF4-FFF2-40B4-BE49-F238E27FC236}">
                <a16:creationId xmlns:a16="http://schemas.microsoft.com/office/drawing/2014/main" id="{390DA433-F87B-5149-BCC3-5DD8765337EB}"/>
              </a:ext>
            </a:extLst>
          </p:cNvPr>
          <p:cNvSpPr>
            <a:spLocks noGrp="1"/>
          </p:cNvSpPr>
          <p:nvPr>
            <p:ph type="sldNum" sz="quarter" idx="12"/>
          </p:nvPr>
        </p:nvSpPr>
        <p:spPr/>
        <p:txBody>
          <a:bodyPr/>
          <a:lstStyle>
            <a:lvl1pPr>
              <a:defRPr/>
            </a:lvl1pPr>
          </a:lstStyle>
          <a:p>
            <a:fld id="{F56BEF05-936D-0548-A645-234E8321F46C}" type="slidenum">
              <a:rPr lang="en-PH" altLang="en-US"/>
              <a:pPr/>
              <a:t>‹#›</a:t>
            </a:fld>
            <a:endParaRPr lang="en-PH" altLang="en-US"/>
          </a:p>
        </p:txBody>
      </p:sp>
    </p:spTree>
    <p:extLst>
      <p:ext uri="{BB962C8B-B14F-4D97-AF65-F5344CB8AC3E}">
        <p14:creationId xmlns:p14="http://schemas.microsoft.com/office/powerpoint/2010/main" val="33550688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P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A799234-0742-FE46-A6A4-915CA8D3AAD9}"/>
              </a:ext>
            </a:extLst>
          </p:cNvPr>
          <p:cNvSpPr>
            <a:spLocks noGrp="1"/>
          </p:cNvSpPr>
          <p:nvPr>
            <p:ph type="dt" sz="half" idx="10"/>
          </p:nvPr>
        </p:nvSpPr>
        <p:spPr/>
        <p:txBody>
          <a:bodyPr/>
          <a:lstStyle>
            <a:lvl1pPr>
              <a:defRPr/>
            </a:lvl1pPr>
          </a:lstStyle>
          <a:p>
            <a:fld id="{363F7BF3-88C9-1044-955C-043231B76456}" type="datetime1">
              <a:rPr lang="en-US" altLang="en-US"/>
              <a:pPr/>
              <a:t>4/12/23</a:t>
            </a:fld>
            <a:endParaRPr lang="en-PH" altLang="en-US"/>
          </a:p>
        </p:txBody>
      </p:sp>
      <p:sp>
        <p:nvSpPr>
          <p:cNvPr id="6" name="Footer Placeholder 4">
            <a:extLst>
              <a:ext uri="{FF2B5EF4-FFF2-40B4-BE49-F238E27FC236}">
                <a16:creationId xmlns:a16="http://schemas.microsoft.com/office/drawing/2014/main" id="{DC82AEC7-D408-3640-A309-AAF732233FF7}"/>
              </a:ext>
            </a:extLst>
          </p:cNvPr>
          <p:cNvSpPr>
            <a:spLocks noGrp="1"/>
          </p:cNvSpPr>
          <p:nvPr>
            <p:ph type="ftr" sz="quarter" idx="11"/>
          </p:nvPr>
        </p:nvSpPr>
        <p:spPr/>
        <p:txBody>
          <a:bodyPr/>
          <a:lstStyle>
            <a:lvl1pPr>
              <a:defRPr/>
            </a:lvl1pPr>
          </a:lstStyle>
          <a:p>
            <a:pPr>
              <a:defRPr/>
            </a:pPr>
            <a:endParaRPr lang="en-PH"/>
          </a:p>
        </p:txBody>
      </p:sp>
      <p:sp>
        <p:nvSpPr>
          <p:cNvPr id="7" name="Slide Number Placeholder 5">
            <a:extLst>
              <a:ext uri="{FF2B5EF4-FFF2-40B4-BE49-F238E27FC236}">
                <a16:creationId xmlns:a16="http://schemas.microsoft.com/office/drawing/2014/main" id="{798240F5-B96F-D24D-B6A9-8A977E2975F6}"/>
              </a:ext>
            </a:extLst>
          </p:cNvPr>
          <p:cNvSpPr>
            <a:spLocks noGrp="1"/>
          </p:cNvSpPr>
          <p:nvPr>
            <p:ph type="sldNum" sz="quarter" idx="12"/>
          </p:nvPr>
        </p:nvSpPr>
        <p:spPr/>
        <p:txBody>
          <a:bodyPr/>
          <a:lstStyle>
            <a:lvl1pPr>
              <a:defRPr/>
            </a:lvl1pPr>
          </a:lstStyle>
          <a:p>
            <a:fld id="{014DBFE8-E86E-CF4B-A0C4-D8D142751F05}" type="slidenum">
              <a:rPr lang="en-PH" altLang="en-US"/>
              <a:pPr/>
              <a:t>‹#›</a:t>
            </a:fld>
            <a:endParaRPr lang="en-PH" altLang="en-US"/>
          </a:p>
        </p:txBody>
      </p:sp>
    </p:spTree>
    <p:extLst>
      <p:ext uri="{BB962C8B-B14F-4D97-AF65-F5344CB8AC3E}">
        <p14:creationId xmlns:p14="http://schemas.microsoft.com/office/powerpoint/2010/main" val="13260915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PH"/>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PH"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6E0B11-A5B4-7741-8C74-FCF77FD67732}"/>
              </a:ext>
            </a:extLst>
          </p:cNvPr>
          <p:cNvSpPr>
            <a:spLocks noGrp="1"/>
          </p:cNvSpPr>
          <p:nvPr>
            <p:ph type="dt" sz="half" idx="10"/>
          </p:nvPr>
        </p:nvSpPr>
        <p:spPr/>
        <p:txBody>
          <a:bodyPr/>
          <a:lstStyle>
            <a:lvl1pPr>
              <a:defRPr/>
            </a:lvl1pPr>
          </a:lstStyle>
          <a:p>
            <a:fld id="{B4D38BC5-C228-9D44-8AF5-05FA19A8ED42}" type="datetime1">
              <a:rPr lang="en-US" altLang="en-US"/>
              <a:pPr/>
              <a:t>4/12/23</a:t>
            </a:fld>
            <a:endParaRPr lang="en-PH" altLang="en-US"/>
          </a:p>
        </p:txBody>
      </p:sp>
      <p:sp>
        <p:nvSpPr>
          <p:cNvPr id="6" name="Footer Placeholder 4">
            <a:extLst>
              <a:ext uri="{FF2B5EF4-FFF2-40B4-BE49-F238E27FC236}">
                <a16:creationId xmlns:a16="http://schemas.microsoft.com/office/drawing/2014/main" id="{151038FA-5A52-B446-931C-8606109C474C}"/>
              </a:ext>
            </a:extLst>
          </p:cNvPr>
          <p:cNvSpPr>
            <a:spLocks noGrp="1"/>
          </p:cNvSpPr>
          <p:nvPr>
            <p:ph type="ftr" sz="quarter" idx="11"/>
          </p:nvPr>
        </p:nvSpPr>
        <p:spPr/>
        <p:txBody>
          <a:bodyPr/>
          <a:lstStyle>
            <a:lvl1pPr>
              <a:defRPr/>
            </a:lvl1pPr>
          </a:lstStyle>
          <a:p>
            <a:pPr>
              <a:defRPr/>
            </a:pPr>
            <a:endParaRPr lang="en-PH"/>
          </a:p>
        </p:txBody>
      </p:sp>
      <p:sp>
        <p:nvSpPr>
          <p:cNvPr id="7" name="Slide Number Placeholder 5">
            <a:extLst>
              <a:ext uri="{FF2B5EF4-FFF2-40B4-BE49-F238E27FC236}">
                <a16:creationId xmlns:a16="http://schemas.microsoft.com/office/drawing/2014/main" id="{F5D17EA7-A42C-7F4F-A9CE-1B914EE841DB}"/>
              </a:ext>
            </a:extLst>
          </p:cNvPr>
          <p:cNvSpPr>
            <a:spLocks noGrp="1"/>
          </p:cNvSpPr>
          <p:nvPr>
            <p:ph type="sldNum" sz="quarter" idx="12"/>
          </p:nvPr>
        </p:nvSpPr>
        <p:spPr/>
        <p:txBody>
          <a:bodyPr/>
          <a:lstStyle>
            <a:lvl1pPr>
              <a:defRPr/>
            </a:lvl1pPr>
          </a:lstStyle>
          <a:p>
            <a:fld id="{0B62472C-AD9D-994A-8E64-A711EEB31777}" type="slidenum">
              <a:rPr lang="en-PH" altLang="en-US"/>
              <a:pPr/>
              <a:t>‹#›</a:t>
            </a:fld>
            <a:endParaRPr lang="en-PH" altLang="en-US"/>
          </a:p>
        </p:txBody>
      </p:sp>
    </p:spTree>
    <p:extLst>
      <p:ext uri="{BB962C8B-B14F-4D97-AF65-F5344CB8AC3E}">
        <p14:creationId xmlns:p14="http://schemas.microsoft.com/office/powerpoint/2010/main" val="29166264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39A421B-E3A9-6740-BCD9-2C21575B9304}"/>
              </a:ext>
            </a:extLst>
          </p:cNvPr>
          <p:cNvSpPr>
            <a:spLocks noGrp="1"/>
          </p:cNvSpPr>
          <p:nvPr>
            <p:ph type="dt" sz="half" idx="10"/>
          </p:nvPr>
        </p:nvSpPr>
        <p:spPr/>
        <p:txBody>
          <a:bodyPr/>
          <a:lstStyle>
            <a:lvl1pPr>
              <a:defRPr/>
            </a:lvl1pPr>
          </a:lstStyle>
          <a:p>
            <a:fld id="{761D5D58-8A50-B54A-A3F6-6BE2FC7A3317}" type="datetime1">
              <a:rPr lang="en-US" altLang="en-US"/>
              <a:pPr/>
              <a:t>4/12/23</a:t>
            </a:fld>
            <a:endParaRPr lang="en-PH" altLang="en-US"/>
          </a:p>
        </p:txBody>
      </p:sp>
      <p:sp>
        <p:nvSpPr>
          <p:cNvPr id="5" name="Footer Placeholder 4">
            <a:extLst>
              <a:ext uri="{FF2B5EF4-FFF2-40B4-BE49-F238E27FC236}">
                <a16:creationId xmlns:a16="http://schemas.microsoft.com/office/drawing/2014/main" id="{BD2562B4-1020-924A-BDAA-AE5955AF671B}"/>
              </a:ext>
            </a:extLst>
          </p:cNvPr>
          <p:cNvSpPr>
            <a:spLocks noGrp="1"/>
          </p:cNvSpPr>
          <p:nvPr>
            <p:ph type="ftr" sz="quarter" idx="11"/>
          </p:nvPr>
        </p:nvSpPr>
        <p:spPr/>
        <p:txBody>
          <a:bodyPr/>
          <a:lstStyle>
            <a:lvl1pPr>
              <a:defRPr/>
            </a:lvl1pPr>
          </a:lstStyle>
          <a:p>
            <a:pPr>
              <a:defRPr/>
            </a:pPr>
            <a:endParaRPr lang="en-PH"/>
          </a:p>
        </p:txBody>
      </p:sp>
      <p:sp>
        <p:nvSpPr>
          <p:cNvPr id="6" name="Slide Number Placeholder 5">
            <a:extLst>
              <a:ext uri="{FF2B5EF4-FFF2-40B4-BE49-F238E27FC236}">
                <a16:creationId xmlns:a16="http://schemas.microsoft.com/office/drawing/2014/main" id="{CDA8FCAA-F23A-AD4E-8337-8A916F87B80C}"/>
              </a:ext>
            </a:extLst>
          </p:cNvPr>
          <p:cNvSpPr>
            <a:spLocks noGrp="1"/>
          </p:cNvSpPr>
          <p:nvPr>
            <p:ph type="sldNum" sz="quarter" idx="12"/>
          </p:nvPr>
        </p:nvSpPr>
        <p:spPr/>
        <p:txBody>
          <a:bodyPr/>
          <a:lstStyle>
            <a:lvl1pPr>
              <a:defRPr/>
            </a:lvl1pPr>
          </a:lstStyle>
          <a:p>
            <a:fld id="{28ABA0BB-CE00-F048-91E2-9E39B19B9410}" type="slidenum">
              <a:rPr lang="en-PH" altLang="en-US"/>
              <a:pPr/>
              <a:t>‹#›</a:t>
            </a:fld>
            <a:endParaRPr lang="en-PH" altLang="en-US"/>
          </a:p>
        </p:txBody>
      </p:sp>
    </p:spTree>
    <p:extLst>
      <p:ext uri="{BB962C8B-B14F-4D97-AF65-F5344CB8AC3E}">
        <p14:creationId xmlns:p14="http://schemas.microsoft.com/office/powerpoint/2010/main" val="14007006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7319736D-1E15-424A-9E62-7C668EC77440}"/>
              </a:ext>
            </a:extLst>
          </p:cNvPr>
          <p:cNvSpPr>
            <a:spLocks noGrp="1"/>
          </p:cNvSpPr>
          <p:nvPr>
            <p:ph type="dt" sz="half" idx="10"/>
          </p:nvPr>
        </p:nvSpPr>
        <p:spPr/>
        <p:txBody>
          <a:bodyPr/>
          <a:lstStyle>
            <a:lvl1pPr>
              <a:defRPr/>
            </a:lvl1pPr>
          </a:lstStyle>
          <a:p>
            <a:fld id="{70326F5D-AD7F-9D4B-BF06-7A27A1599867}" type="datetime1">
              <a:rPr lang="en-US" altLang="en-US"/>
              <a:pPr/>
              <a:t>4/12/23</a:t>
            </a:fld>
            <a:endParaRPr lang="en-PH" altLang="en-US"/>
          </a:p>
        </p:txBody>
      </p:sp>
      <p:sp>
        <p:nvSpPr>
          <p:cNvPr id="5" name="Footer Placeholder 4">
            <a:extLst>
              <a:ext uri="{FF2B5EF4-FFF2-40B4-BE49-F238E27FC236}">
                <a16:creationId xmlns:a16="http://schemas.microsoft.com/office/drawing/2014/main" id="{BC000CA0-01DB-424C-B0B5-3FD1F675B154}"/>
              </a:ext>
            </a:extLst>
          </p:cNvPr>
          <p:cNvSpPr>
            <a:spLocks noGrp="1"/>
          </p:cNvSpPr>
          <p:nvPr>
            <p:ph type="ftr" sz="quarter" idx="11"/>
          </p:nvPr>
        </p:nvSpPr>
        <p:spPr/>
        <p:txBody>
          <a:bodyPr/>
          <a:lstStyle>
            <a:lvl1pPr>
              <a:defRPr/>
            </a:lvl1pPr>
          </a:lstStyle>
          <a:p>
            <a:pPr>
              <a:defRPr/>
            </a:pPr>
            <a:endParaRPr lang="en-PH"/>
          </a:p>
        </p:txBody>
      </p:sp>
      <p:sp>
        <p:nvSpPr>
          <p:cNvPr id="6" name="Slide Number Placeholder 5">
            <a:extLst>
              <a:ext uri="{FF2B5EF4-FFF2-40B4-BE49-F238E27FC236}">
                <a16:creationId xmlns:a16="http://schemas.microsoft.com/office/drawing/2014/main" id="{8CA890A9-7F48-3D46-9E44-2CFA207E7C4B}"/>
              </a:ext>
            </a:extLst>
          </p:cNvPr>
          <p:cNvSpPr>
            <a:spLocks noGrp="1"/>
          </p:cNvSpPr>
          <p:nvPr>
            <p:ph type="sldNum" sz="quarter" idx="12"/>
          </p:nvPr>
        </p:nvSpPr>
        <p:spPr/>
        <p:txBody>
          <a:bodyPr/>
          <a:lstStyle>
            <a:lvl1pPr>
              <a:defRPr/>
            </a:lvl1pPr>
          </a:lstStyle>
          <a:p>
            <a:fld id="{61A26D07-4362-574A-944D-40A9CCEE30F3}" type="slidenum">
              <a:rPr lang="en-PH" altLang="en-US"/>
              <a:pPr/>
              <a:t>‹#›</a:t>
            </a:fld>
            <a:endParaRPr lang="en-PH" altLang="en-US"/>
          </a:p>
        </p:txBody>
      </p:sp>
    </p:spTree>
    <p:extLst>
      <p:ext uri="{BB962C8B-B14F-4D97-AF65-F5344CB8AC3E}">
        <p14:creationId xmlns:p14="http://schemas.microsoft.com/office/powerpoint/2010/main" val="22189652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endParaRPr lang="en-PH"/>
          </a:p>
        </p:txBody>
      </p:sp>
      <p:sp>
        <p:nvSpPr>
          <p:cNvPr id="3" name="ClipArt Placeholder 2"/>
          <p:cNvSpPr>
            <a:spLocks noGrp="1"/>
          </p:cNvSpPr>
          <p:nvPr>
            <p:ph type="clipArt" sz="half" idx="1"/>
          </p:nvPr>
        </p:nvSpPr>
        <p:spPr>
          <a:xfrm>
            <a:off x="685800" y="2057400"/>
            <a:ext cx="3810000" cy="4114800"/>
          </a:xfrm>
        </p:spPr>
        <p:txBody>
          <a:bodyPr rtlCol="0">
            <a:normAutofit/>
          </a:bodyPr>
          <a:lstStyle/>
          <a:p>
            <a:pPr lvl="0"/>
            <a:endParaRPr lang="en-PH" noProof="0" dirty="0"/>
          </a:p>
        </p:txBody>
      </p:sp>
      <p:sp>
        <p:nvSpPr>
          <p:cNvPr id="4" name="Text Placeholder 3"/>
          <p:cNvSpPr>
            <a:spLocks noGrp="1"/>
          </p:cNvSpPr>
          <p:nvPr>
            <p:ph type="body" sz="half" idx="2"/>
          </p:nvPr>
        </p:nvSpPr>
        <p:spPr>
          <a:xfrm>
            <a:off x="46482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D7757C47-C3D7-B741-8B88-2501240F0D43}"/>
              </a:ext>
            </a:extLst>
          </p:cNvPr>
          <p:cNvSpPr>
            <a:spLocks noGrp="1"/>
          </p:cNvSpPr>
          <p:nvPr>
            <p:ph type="dt" sz="half" idx="10"/>
          </p:nvPr>
        </p:nvSpPr>
        <p:spPr>
          <a:xfrm>
            <a:off x="685800" y="6324600"/>
            <a:ext cx="1905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6" name="Footer Placeholder 5">
            <a:extLst>
              <a:ext uri="{FF2B5EF4-FFF2-40B4-BE49-F238E27FC236}">
                <a16:creationId xmlns:a16="http://schemas.microsoft.com/office/drawing/2014/main" id="{708121B5-9009-CE43-B02F-EF067D984670}"/>
              </a:ext>
            </a:extLst>
          </p:cNvPr>
          <p:cNvSpPr>
            <a:spLocks noGrp="1"/>
          </p:cNvSpPr>
          <p:nvPr>
            <p:ph type="ftr" sz="quarter" idx="11"/>
          </p:nvPr>
        </p:nvSpPr>
        <p:spPr>
          <a:xfrm>
            <a:off x="3124200" y="6324600"/>
            <a:ext cx="28956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B10F499-2983-234C-A625-91D66E656147}"/>
              </a:ext>
            </a:extLst>
          </p:cNvPr>
          <p:cNvSpPr>
            <a:spLocks noGrp="1"/>
          </p:cNvSpPr>
          <p:nvPr>
            <p:ph type="sldNum" sz="quarter" idx="12"/>
          </p:nvPr>
        </p:nvSpPr>
        <p:spPr>
          <a:xfrm>
            <a:off x="6553200" y="6324600"/>
            <a:ext cx="1905000" cy="457200"/>
          </a:xfrm>
        </p:spPr>
        <p:txBody>
          <a:bodyPr/>
          <a:lstStyle>
            <a:lvl1pPr>
              <a:defRPr/>
            </a:lvl1pPr>
          </a:lstStyle>
          <a:p>
            <a:fld id="{D7AD8607-3A5E-3149-9BB2-4A5D564E5CBF}" type="slidenum">
              <a:rPr lang="en-US" altLang="en-US"/>
              <a:pPr/>
              <a:t>‹#›</a:t>
            </a:fld>
            <a:endParaRPr lang="en-US" altLang="en-US"/>
          </a:p>
        </p:txBody>
      </p:sp>
    </p:spTree>
    <p:extLst>
      <p:ext uri="{BB962C8B-B14F-4D97-AF65-F5344CB8AC3E}">
        <p14:creationId xmlns:p14="http://schemas.microsoft.com/office/powerpoint/2010/main" val="24194009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852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40540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14E3674D-1B80-CE47-AF17-C34B8ECEF1A9}" type="slidenum">
              <a:rPr lang="en-US"/>
              <a:pPr>
                <a:defRPr/>
              </a:pPr>
              <a:t>‹#›</a:t>
            </a:fld>
            <a:endParaRPr lang="en-US"/>
          </a:p>
        </p:txBody>
      </p:sp>
    </p:spTree>
    <p:extLst>
      <p:ext uri="{BB962C8B-B14F-4D97-AF65-F5344CB8AC3E}">
        <p14:creationId xmlns:p14="http://schemas.microsoft.com/office/powerpoint/2010/main" val="27600105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316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785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3798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47433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0603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644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8520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3105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952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504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C8549771-D87F-A748-BC94-8A2AD35788E7}" type="slidenum">
              <a:rPr lang="en-US"/>
              <a:pPr>
                <a:defRPr/>
              </a:pPr>
              <a:t>‹#›</a:t>
            </a:fld>
            <a:endParaRPr lang="en-US"/>
          </a:p>
        </p:txBody>
      </p:sp>
    </p:spTree>
    <p:extLst>
      <p:ext uri="{BB962C8B-B14F-4D97-AF65-F5344CB8AC3E}">
        <p14:creationId xmlns:p14="http://schemas.microsoft.com/office/powerpoint/2010/main" val="38956191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9813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20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17776348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3447325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40005733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27487201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17815646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0931404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3479585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914962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BCEFCB5-57F7-D042-B27D-09784617F3CF}" type="slidenum">
              <a:rPr lang="en-US"/>
              <a:pPr>
                <a:defRPr/>
              </a:pPr>
              <a:t>‹#›</a:t>
            </a:fld>
            <a:endParaRPr lang="en-US"/>
          </a:p>
        </p:txBody>
      </p:sp>
    </p:spTree>
    <p:extLst>
      <p:ext uri="{BB962C8B-B14F-4D97-AF65-F5344CB8AC3E}">
        <p14:creationId xmlns:p14="http://schemas.microsoft.com/office/powerpoint/2010/main" val="34892099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35191416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19241612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5465117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37BEDC0-CF84-C348-84FD-9CF5FDFCFF7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124831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4F003A8-9337-2148-86D9-D5C1486E835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164667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AA09C42-FE28-D045-B396-ECC6EDF81E1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437189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EA8BF588-3795-CC4D-9B4F-EB6618E93F9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769486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2C05AACB-4504-C342-8200-A1137C40F9F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392417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FA4F6D8B-C8B4-AE45-B582-FE61759FA36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498223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D94B3A23-EB26-E942-99FC-AF4398CF9CC7}"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121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3C5289F-2163-8548-8770-313326D2A565}" type="slidenum">
              <a:rPr lang="en-US"/>
              <a:pPr>
                <a:defRPr/>
              </a:pPr>
              <a:t>‹#›</a:t>
            </a:fld>
            <a:endParaRPr lang="en-US"/>
          </a:p>
        </p:txBody>
      </p:sp>
    </p:spTree>
    <p:extLst>
      <p:ext uri="{BB962C8B-B14F-4D97-AF65-F5344CB8AC3E}">
        <p14:creationId xmlns:p14="http://schemas.microsoft.com/office/powerpoint/2010/main" val="31827416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5E025F2-ACA6-B548-A4A5-C83980FE1BE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113946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DCE7BB2-E8E0-5E4A-A42B-002BAB656F0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351307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02761D3-83E9-CD40-AA13-68094A2A86C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0623814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E528EB4-C3A0-B141-855B-55E69100D13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442355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D50DE0F-ACAA-FA49-A2BD-4A948412F01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755884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17078513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42493710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26525917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3756953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050936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9348BAB6-D122-ED4B-BF32-1B2C6D538EE5}" type="slidenum">
              <a:rPr lang="en-US"/>
              <a:pPr>
                <a:defRPr/>
              </a:pPr>
              <a:t>‹#›</a:t>
            </a:fld>
            <a:endParaRPr lang="en-US"/>
          </a:p>
        </p:txBody>
      </p:sp>
    </p:spTree>
    <p:extLst>
      <p:ext uri="{BB962C8B-B14F-4D97-AF65-F5344CB8AC3E}">
        <p14:creationId xmlns:p14="http://schemas.microsoft.com/office/powerpoint/2010/main" val="8313263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0965944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0085083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020763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1383617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40955228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31335407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80753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5124885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7953453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9C5F79-11E6-5A4A-B094-A6F76495325A}" type="slidenum">
              <a:rPr lang="en-US"/>
              <a:pPr>
                <a:defRPr/>
              </a:pPr>
              <a:t>‹#›</a:t>
            </a:fld>
            <a:endParaRPr lang="en-US"/>
          </a:p>
        </p:txBody>
      </p:sp>
    </p:spTree>
    <p:extLst>
      <p:ext uri="{BB962C8B-B14F-4D97-AF65-F5344CB8AC3E}">
        <p14:creationId xmlns:p14="http://schemas.microsoft.com/office/powerpoint/2010/main" val="2071620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312DC87-AD76-7344-95FE-663AE071EBD2}" type="slidenum">
              <a:rPr lang="en-US"/>
              <a:pPr>
                <a:defRPr/>
              </a:pPr>
              <a:t>‹#›</a:t>
            </a:fld>
            <a:endParaRPr lang="en-US"/>
          </a:p>
        </p:txBody>
      </p:sp>
    </p:spTree>
    <p:extLst>
      <p:ext uri="{BB962C8B-B14F-4D97-AF65-F5344CB8AC3E}">
        <p14:creationId xmlns:p14="http://schemas.microsoft.com/office/powerpoint/2010/main" val="123424095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823423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233301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4012145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890713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28684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43124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676282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07890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9393908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19499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158836E-4454-C34F-877B-2FE4FC03ED59}" type="slidenum">
              <a:rPr lang="en-US"/>
              <a:pPr>
                <a:defRPr/>
              </a:pPr>
              <a:t>‹#›</a:t>
            </a:fld>
            <a:endParaRPr lang="en-US"/>
          </a:p>
        </p:txBody>
      </p:sp>
    </p:spTree>
    <p:extLst>
      <p:ext uri="{BB962C8B-B14F-4D97-AF65-F5344CB8AC3E}">
        <p14:creationId xmlns:p14="http://schemas.microsoft.com/office/powerpoint/2010/main" val="1227911830"/>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38193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26297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34634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1976326261"/>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310062"/>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741127095"/>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41212"/>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862448"/>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2161407"/>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48654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A331A3C-A692-7E49-BB24-3A1E18A07B50}" type="slidenum">
              <a:rPr lang="en-US"/>
              <a:pPr>
                <a:defRPr/>
              </a:pPr>
              <a:t>‹#›</a:t>
            </a:fld>
            <a:endParaRPr lang="en-US"/>
          </a:p>
        </p:txBody>
      </p:sp>
    </p:spTree>
    <p:extLst>
      <p:ext uri="{BB962C8B-B14F-4D97-AF65-F5344CB8AC3E}">
        <p14:creationId xmlns:p14="http://schemas.microsoft.com/office/powerpoint/2010/main" val="1103030035"/>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10608260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894312863"/>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596423"/>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385846"/>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3C7D54C-A0A5-C94B-8498-9D5A53A54964}" type="slidenum">
              <a:rPr lang="en-US"/>
              <a:pPr>
                <a:defRPr/>
              </a:pPr>
              <a:t>‹#›</a:t>
            </a:fld>
            <a:endParaRPr lang="en-US"/>
          </a:p>
        </p:txBody>
      </p:sp>
    </p:spTree>
    <p:extLst>
      <p:ext uri="{BB962C8B-B14F-4D97-AF65-F5344CB8AC3E}">
        <p14:creationId xmlns:p14="http://schemas.microsoft.com/office/powerpoint/2010/main" val="9243752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D30D8A-BCBE-CD4F-B540-D662E9AA4DC4}" type="slidenum">
              <a:rPr lang="en-US"/>
              <a:pPr>
                <a:defRPr/>
              </a:pPr>
              <a:t>‹#›</a:t>
            </a:fld>
            <a:endParaRPr lang="en-US"/>
          </a:p>
        </p:txBody>
      </p:sp>
    </p:spTree>
    <p:extLst>
      <p:ext uri="{BB962C8B-B14F-4D97-AF65-F5344CB8AC3E}">
        <p14:creationId xmlns:p14="http://schemas.microsoft.com/office/powerpoint/2010/main" val="4440379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B68352C-2EDA-B44A-8F51-F0BC55D3C911}" type="slidenum">
              <a:rPr lang="en-US"/>
              <a:pPr>
                <a:defRPr/>
              </a:pPr>
              <a:t>‹#›</a:t>
            </a:fld>
            <a:endParaRPr lang="en-US"/>
          </a:p>
        </p:txBody>
      </p:sp>
    </p:spTree>
    <p:extLst>
      <p:ext uri="{BB962C8B-B14F-4D97-AF65-F5344CB8AC3E}">
        <p14:creationId xmlns:p14="http://schemas.microsoft.com/office/powerpoint/2010/main" val="11194372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152E47E-19B2-6146-A402-F418A1942FAA}" type="slidenum">
              <a:rPr lang="en-US"/>
              <a:pPr>
                <a:defRPr/>
              </a:pPr>
              <a:t>‹#›</a:t>
            </a:fld>
            <a:endParaRPr lang="en-US"/>
          </a:p>
        </p:txBody>
      </p:sp>
    </p:spTree>
    <p:extLst>
      <p:ext uri="{BB962C8B-B14F-4D97-AF65-F5344CB8AC3E}">
        <p14:creationId xmlns:p14="http://schemas.microsoft.com/office/powerpoint/2010/main" val="826022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CC0469F-670B-7E4A-A79A-23B509C1CCDA}" type="slidenum">
              <a:rPr lang="en-US"/>
              <a:pPr>
                <a:defRPr/>
              </a:pPr>
              <a:t>‹#›</a:t>
            </a:fld>
            <a:endParaRPr lang="en-US"/>
          </a:p>
        </p:txBody>
      </p:sp>
    </p:spTree>
    <p:extLst>
      <p:ext uri="{BB962C8B-B14F-4D97-AF65-F5344CB8AC3E}">
        <p14:creationId xmlns:p14="http://schemas.microsoft.com/office/powerpoint/2010/main" val="6558663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60FB776-BBDB-9946-A5EB-F79CA73F5A1E}" type="slidenum">
              <a:rPr lang="en-US"/>
              <a:pPr>
                <a:defRPr/>
              </a:pPr>
              <a:t>‹#›</a:t>
            </a:fld>
            <a:endParaRPr lang="en-US"/>
          </a:p>
        </p:txBody>
      </p:sp>
    </p:spTree>
    <p:extLst>
      <p:ext uri="{BB962C8B-B14F-4D97-AF65-F5344CB8AC3E}">
        <p14:creationId xmlns:p14="http://schemas.microsoft.com/office/powerpoint/2010/main" val="3562685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40BD90E-C45A-2042-9277-CA503825743A}" type="slidenum">
              <a:rPr lang="en-US"/>
              <a:pPr>
                <a:defRPr/>
              </a:pPr>
              <a:t>‹#›</a:t>
            </a:fld>
            <a:endParaRPr lang="en-US"/>
          </a:p>
        </p:txBody>
      </p:sp>
    </p:spTree>
    <p:extLst>
      <p:ext uri="{BB962C8B-B14F-4D97-AF65-F5344CB8AC3E}">
        <p14:creationId xmlns:p14="http://schemas.microsoft.com/office/powerpoint/2010/main" val="811739058"/>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0A7E0E4-720D-2544-91BF-5771E88D2B29}" type="slidenum">
              <a:rPr lang="en-US"/>
              <a:pPr>
                <a:defRPr/>
              </a:pPr>
              <a:t>‹#›</a:t>
            </a:fld>
            <a:endParaRPr lang="en-US"/>
          </a:p>
        </p:txBody>
      </p:sp>
    </p:spTree>
    <p:extLst>
      <p:ext uri="{BB962C8B-B14F-4D97-AF65-F5344CB8AC3E}">
        <p14:creationId xmlns:p14="http://schemas.microsoft.com/office/powerpoint/2010/main" val="5542942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A802AE9-03B7-1A4E-9628-7B8F3B1AA25A}" type="slidenum">
              <a:rPr lang="en-US"/>
              <a:pPr>
                <a:defRPr/>
              </a:pPr>
              <a:t>‹#›</a:t>
            </a:fld>
            <a:endParaRPr lang="en-US"/>
          </a:p>
        </p:txBody>
      </p:sp>
    </p:spTree>
    <p:extLst>
      <p:ext uri="{BB962C8B-B14F-4D97-AF65-F5344CB8AC3E}">
        <p14:creationId xmlns:p14="http://schemas.microsoft.com/office/powerpoint/2010/main" val="37016055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55B9997-601D-8847-931A-76ABD3389AE3}" type="slidenum">
              <a:rPr lang="en-US"/>
              <a:pPr>
                <a:defRPr/>
              </a:pPr>
              <a:t>‹#›</a:t>
            </a:fld>
            <a:endParaRPr lang="en-US"/>
          </a:p>
        </p:txBody>
      </p:sp>
    </p:spTree>
    <p:extLst>
      <p:ext uri="{BB962C8B-B14F-4D97-AF65-F5344CB8AC3E}">
        <p14:creationId xmlns:p14="http://schemas.microsoft.com/office/powerpoint/2010/main" val="18707705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853020-77E6-3843-80F7-C08FBA6C38B2}" type="slidenum">
              <a:rPr lang="en-US"/>
              <a:pPr>
                <a:defRPr/>
              </a:pPr>
              <a:t>‹#›</a:t>
            </a:fld>
            <a:endParaRPr lang="en-US"/>
          </a:p>
        </p:txBody>
      </p:sp>
    </p:spTree>
    <p:extLst>
      <p:ext uri="{BB962C8B-B14F-4D97-AF65-F5344CB8AC3E}">
        <p14:creationId xmlns:p14="http://schemas.microsoft.com/office/powerpoint/2010/main" val="35715189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7EEE52D-0D70-244C-8E8A-1BC7E4DF90C3}" type="slidenum">
              <a:rPr lang="en-US"/>
              <a:pPr>
                <a:defRPr/>
              </a:pPr>
              <a:t>‹#›</a:t>
            </a:fld>
            <a:endParaRPr lang="en-US"/>
          </a:p>
        </p:txBody>
      </p:sp>
    </p:spTree>
    <p:extLst>
      <p:ext uri="{BB962C8B-B14F-4D97-AF65-F5344CB8AC3E}">
        <p14:creationId xmlns:p14="http://schemas.microsoft.com/office/powerpoint/2010/main" val="11815771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4921804-78CF-6D43-92C3-B2D314DB9A76}" type="slidenum">
              <a:rPr lang="en-US"/>
              <a:pPr>
                <a:defRPr/>
              </a:pPr>
              <a:t>‹#›</a:t>
            </a:fld>
            <a:endParaRPr lang="en-US"/>
          </a:p>
        </p:txBody>
      </p:sp>
    </p:spTree>
    <p:extLst>
      <p:ext uri="{BB962C8B-B14F-4D97-AF65-F5344CB8AC3E}">
        <p14:creationId xmlns:p14="http://schemas.microsoft.com/office/powerpoint/2010/main" val="34010483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4650E6D-50D7-C24E-9428-D82210AA6F9D}" type="slidenum">
              <a:rPr lang="en-US"/>
              <a:pPr>
                <a:defRPr/>
              </a:pPr>
              <a:t>‹#›</a:t>
            </a:fld>
            <a:endParaRPr lang="en-US"/>
          </a:p>
        </p:txBody>
      </p:sp>
    </p:spTree>
    <p:extLst>
      <p:ext uri="{BB962C8B-B14F-4D97-AF65-F5344CB8AC3E}">
        <p14:creationId xmlns:p14="http://schemas.microsoft.com/office/powerpoint/2010/main" val="4214340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DF4FEE1-DAB6-9648-82D7-ED0A3D2CD518}" type="slidenum">
              <a:rPr lang="en-US"/>
              <a:pPr>
                <a:defRPr/>
              </a:pPr>
              <a:t>‹#›</a:t>
            </a:fld>
            <a:endParaRPr lang="en-US"/>
          </a:p>
        </p:txBody>
      </p:sp>
    </p:spTree>
    <p:extLst>
      <p:ext uri="{BB962C8B-B14F-4D97-AF65-F5344CB8AC3E}">
        <p14:creationId xmlns:p14="http://schemas.microsoft.com/office/powerpoint/2010/main" val="22843818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3431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A48411B-0247-5A49-8787-2E3CA8FEE377}" type="slidenum">
              <a:rPr lang="en-US"/>
              <a:pPr>
                <a:defRPr/>
              </a:pPr>
              <a:t>‹#›</a:t>
            </a:fld>
            <a:endParaRPr lang="en-US"/>
          </a:p>
        </p:txBody>
      </p:sp>
    </p:spTree>
    <p:extLst>
      <p:ext uri="{BB962C8B-B14F-4D97-AF65-F5344CB8AC3E}">
        <p14:creationId xmlns:p14="http://schemas.microsoft.com/office/powerpoint/2010/main" val="269520155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2FB6F94-D858-CE4A-AE66-DC3CC80A516A}" type="slidenum">
              <a:rPr lang="en-US"/>
              <a:pPr>
                <a:defRPr/>
              </a:pPr>
              <a:t>‹#›</a:t>
            </a:fld>
            <a:endParaRPr lang="en-US"/>
          </a:p>
        </p:txBody>
      </p:sp>
    </p:spTree>
    <p:extLst>
      <p:ext uri="{BB962C8B-B14F-4D97-AF65-F5344CB8AC3E}">
        <p14:creationId xmlns:p14="http://schemas.microsoft.com/office/powerpoint/2010/main" val="37819546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E4CE9F0-79D4-C84F-8944-9C584D870E82}" type="slidenum">
              <a:rPr lang="en-US"/>
              <a:pPr>
                <a:defRPr/>
              </a:pPr>
              <a:t>‹#›</a:t>
            </a:fld>
            <a:endParaRPr lang="en-US"/>
          </a:p>
        </p:txBody>
      </p:sp>
    </p:spTree>
    <p:extLst>
      <p:ext uri="{BB962C8B-B14F-4D97-AF65-F5344CB8AC3E}">
        <p14:creationId xmlns:p14="http://schemas.microsoft.com/office/powerpoint/2010/main" val="33790102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9C46C57-C179-8F47-B557-5D3DB4D57B71}" type="slidenum">
              <a:rPr lang="en-US"/>
              <a:pPr>
                <a:defRPr/>
              </a:pPr>
              <a:t>‹#›</a:t>
            </a:fld>
            <a:endParaRPr lang="en-US"/>
          </a:p>
        </p:txBody>
      </p:sp>
    </p:spTree>
    <p:extLst>
      <p:ext uri="{BB962C8B-B14F-4D97-AF65-F5344CB8AC3E}">
        <p14:creationId xmlns:p14="http://schemas.microsoft.com/office/powerpoint/2010/main" val="38334504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0C7EC0D-0602-8545-9629-A87AAFB14A03}" type="slidenum">
              <a:rPr lang="en-US"/>
              <a:pPr>
                <a:defRPr/>
              </a:pPr>
              <a:t>‹#›</a:t>
            </a:fld>
            <a:endParaRPr lang="en-US"/>
          </a:p>
        </p:txBody>
      </p:sp>
    </p:spTree>
    <p:extLst>
      <p:ext uri="{BB962C8B-B14F-4D97-AF65-F5344CB8AC3E}">
        <p14:creationId xmlns:p14="http://schemas.microsoft.com/office/powerpoint/2010/main" val="299941598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9923F86-80BE-ED4E-8387-0127D9A98813}" type="slidenum">
              <a:rPr lang="en-US"/>
              <a:pPr>
                <a:defRPr/>
              </a:pPr>
              <a:t>‹#›</a:t>
            </a:fld>
            <a:endParaRPr lang="en-US"/>
          </a:p>
        </p:txBody>
      </p:sp>
    </p:spTree>
    <p:extLst>
      <p:ext uri="{BB962C8B-B14F-4D97-AF65-F5344CB8AC3E}">
        <p14:creationId xmlns:p14="http://schemas.microsoft.com/office/powerpoint/2010/main" val="336293306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9BDD721F-1CAA-1240-A017-808F193A2231}" type="slidenum">
              <a:rPr lang="en-US"/>
              <a:pPr>
                <a:defRPr/>
              </a:pPr>
              <a:t>‹#›</a:t>
            </a:fld>
            <a:endParaRPr lang="en-US"/>
          </a:p>
        </p:txBody>
      </p:sp>
    </p:spTree>
    <p:extLst>
      <p:ext uri="{BB962C8B-B14F-4D97-AF65-F5344CB8AC3E}">
        <p14:creationId xmlns:p14="http://schemas.microsoft.com/office/powerpoint/2010/main" val="116791528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32333D52-5D8F-2D45-A5ED-0A60770DEDBA}" type="slidenum">
              <a:rPr lang="en-US"/>
              <a:pPr>
                <a:defRPr/>
              </a:pPr>
              <a:t>‹#›</a:t>
            </a:fld>
            <a:endParaRPr lang="en-US"/>
          </a:p>
        </p:txBody>
      </p:sp>
    </p:spTree>
    <p:extLst>
      <p:ext uri="{BB962C8B-B14F-4D97-AF65-F5344CB8AC3E}">
        <p14:creationId xmlns:p14="http://schemas.microsoft.com/office/powerpoint/2010/main" val="38591364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8628897-A445-4944-BC66-64D99E34F186}" type="slidenum">
              <a:rPr lang="en-US"/>
              <a:pPr>
                <a:defRPr/>
              </a:pPr>
              <a:t>‹#›</a:t>
            </a:fld>
            <a:endParaRPr lang="en-US"/>
          </a:p>
        </p:txBody>
      </p:sp>
    </p:spTree>
    <p:extLst>
      <p:ext uri="{BB962C8B-B14F-4D97-AF65-F5344CB8AC3E}">
        <p14:creationId xmlns:p14="http://schemas.microsoft.com/office/powerpoint/2010/main" val="124000487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236AABE2-4A19-774E-8C01-FA8EA8679043}" type="slidenum">
              <a:rPr lang="en-US"/>
              <a:pPr>
                <a:defRPr/>
              </a:pPr>
              <a:t>‹#›</a:t>
            </a:fld>
            <a:endParaRPr lang="en-US"/>
          </a:p>
        </p:txBody>
      </p:sp>
    </p:spTree>
    <p:extLst>
      <p:ext uri="{BB962C8B-B14F-4D97-AF65-F5344CB8AC3E}">
        <p14:creationId xmlns:p14="http://schemas.microsoft.com/office/powerpoint/2010/main" val="15654521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43943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D6B83AB-3EE9-F64B-93F5-4B9B225B17AE}" type="slidenum">
              <a:rPr lang="en-US"/>
              <a:pPr>
                <a:defRPr/>
              </a:pPr>
              <a:t>‹#›</a:t>
            </a:fld>
            <a:endParaRPr lang="en-US"/>
          </a:p>
        </p:txBody>
      </p:sp>
    </p:spTree>
    <p:extLst>
      <p:ext uri="{BB962C8B-B14F-4D97-AF65-F5344CB8AC3E}">
        <p14:creationId xmlns:p14="http://schemas.microsoft.com/office/powerpoint/2010/main" val="7061247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3E05C704-2D40-1B47-889D-D46A25BF1027}" type="slidenum">
              <a:rPr lang="en-US"/>
              <a:pPr>
                <a:defRPr/>
              </a:pPr>
              <a:t>‹#›</a:t>
            </a:fld>
            <a:endParaRPr lang="en-US"/>
          </a:p>
        </p:txBody>
      </p:sp>
    </p:spTree>
    <p:extLst>
      <p:ext uri="{BB962C8B-B14F-4D97-AF65-F5344CB8AC3E}">
        <p14:creationId xmlns:p14="http://schemas.microsoft.com/office/powerpoint/2010/main" val="156866183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B2E104E-57C1-BC45-8497-8F1AA724AEF5}" type="slidenum">
              <a:rPr lang="en-US"/>
              <a:pPr>
                <a:defRPr/>
              </a:pPr>
              <a:t>‹#›</a:t>
            </a:fld>
            <a:endParaRPr lang="en-US"/>
          </a:p>
        </p:txBody>
      </p:sp>
    </p:spTree>
    <p:extLst>
      <p:ext uri="{BB962C8B-B14F-4D97-AF65-F5344CB8AC3E}">
        <p14:creationId xmlns:p14="http://schemas.microsoft.com/office/powerpoint/2010/main" val="151690879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D13D300-FCF9-B14C-BEAF-F6CEAB2D0E76}" type="slidenum">
              <a:rPr lang="en-US"/>
              <a:pPr>
                <a:defRPr/>
              </a:pPr>
              <a:t>‹#›</a:t>
            </a:fld>
            <a:endParaRPr lang="en-US"/>
          </a:p>
        </p:txBody>
      </p:sp>
    </p:spTree>
    <p:extLst>
      <p:ext uri="{BB962C8B-B14F-4D97-AF65-F5344CB8AC3E}">
        <p14:creationId xmlns:p14="http://schemas.microsoft.com/office/powerpoint/2010/main" val="21735249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9961F43-08B4-0940-A398-BBEF24A32A57}" type="slidenum">
              <a:rPr lang="en-US"/>
              <a:pPr>
                <a:defRPr/>
              </a:pPr>
              <a:t>‹#›</a:t>
            </a:fld>
            <a:endParaRPr lang="en-US"/>
          </a:p>
        </p:txBody>
      </p:sp>
    </p:spTree>
    <p:extLst>
      <p:ext uri="{BB962C8B-B14F-4D97-AF65-F5344CB8AC3E}">
        <p14:creationId xmlns:p14="http://schemas.microsoft.com/office/powerpoint/2010/main" val="373052736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04909D2-139E-6F43-AD4A-F549B1DDEF74}" type="slidenum">
              <a:rPr lang="en-US"/>
              <a:pPr>
                <a:defRPr/>
              </a:pPr>
              <a:t>‹#›</a:t>
            </a:fld>
            <a:endParaRPr lang="en-US"/>
          </a:p>
        </p:txBody>
      </p:sp>
    </p:spTree>
    <p:extLst>
      <p:ext uri="{BB962C8B-B14F-4D97-AF65-F5344CB8AC3E}">
        <p14:creationId xmlns:p14="http://schemas.microsoft.com/office/powerpoint/2010/main" val="111235952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C02443C-D3D0-E84B-AB64-D7CF7ADBEC40}" type="slidenum">
              <a:rPr lang="en-US"/>
              <a:pPr>
                <a:defRPr/>
              </a:pPr>
              <a:t>‹#›</a:t>
            </a:fld>
            <a:endParaRPr lang="en-US"/>
          </a:p>
        </p:txBody>
      </p:sp>
    </p:spTree>
    <p:extLst>
      <p:ext uri="{BB962C8B-B14F-4D97-AF65-F5344CB8AC3E}">
        <p14:creationId xmlns:p14="http://schemas.microsoft.com/office/powerpoint/2010/main" val="295663572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267FF5-D27A-FB4A-87BE-02F0259967D2}" type="slidenum">
              <a:rPr lang="en-US"/>
              <a:pPr>
                <a:defRPr/>
              </a:pPr>
              <a:t>‹#›</a:t>
            </a:fld>
            <a:endParaRPr lang="en-US"/>
          </a:p>
        </p:txBody>
      </p:sp>
    </p:spTree>
    <p:extLst>
      <p:ext uri="{BB962C8B-B14F-4D97-AF65-F5344CB8AC3E}">
        <p14:creationId xmlns:p14="http://schemas.microsoft.com/office/powerpoint/2010/main" val="1988660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6E4BC-A7CC-B14D-9618-BC6640628E69}" type="slidenum">
              <a:rPr lang="en-US"/>
              <a:pPr>
                <a:defRPr/>
              </a:pPr>
              <a:t>‹#›</a:t>
            </a:fld>
            <a:endParaRPr lang="en-US"/>
          </a:p>
        </p:txBody>
      </p:sp>
    </p:spTree>
    <p:extLst>
      <p:ext uri="{BB962C8B-B14F-4D97-AF65-F5344CB8AC3E}">
        <p14:creationId xmlns:p14="http://schemas.microsoft.com/office/powerpoint/2010/main" val="3365996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B87085-1644-384E-A554-322725D0B097}" type="slidenum">
              <a:rPr lang="en-US"/>
              <a:pPr>
                <a:defRPr/>
              </a:pPr>
              <a:t>‹#›</a:t>
            </a:fld>
            <a:endParaRPr lang="en-US"/>
          </a:p>
        </p:txBody>
      </p:sp>
    </p:spTree>
    <p:extLst>
      <p:ext uri="{BB962C8B-B14F-4D97-AF65-F5344CB8AC3E}">
        <p14:creationId xmlns:p14="http://schemas.microsoft.com/office/powerpoint/2010/main" val="184911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98506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264E8E-17DD-E946-AF48-ADD41C93CF65}" type="slidenum">
              <a:rPr lang="en-US"/>
              <a:pPr>
                <a:defRPr/>
              </a:pPr>
              <a:t>‹#›</a:t>
            </a:fld>
            <a:endParaRPr lang="en-US"/>
          </a:p>
        </p:txBody>
      </p:sp>
    </p:spTree>
    <p:extLst>
      <p:ext uri="{BB962C8B-B14F-4D97-AF65-F5344CB8AC3E}">
        <p14:creationId xmlns:p14="http://schemas.microsoft.com/office/powerpoint/2010/main" val="3936806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A4FA1A-8E1D-3F4A-8F8A-0CDE84EF9A8C}" type="slidenum">
              <a:rPr lang="en-US"/>
              <a:pPr>
                <a:defRPr/>
              </a:pPr>
              <a:t>‹#›</a:t>
            </a:fld>
            <a:endParaRPr lang="en-US"/>
          </a:p>
        </p:txBody>
      </p:sp>
    </p:spTree>
    <p:extLst>
      <p:ext uri="{BB962C8B-B14F-4D97-AF65-F5344CB8AC3E}">
        <p14:creationId xmlns:p14="http://schemas.microsoft.com/office/powerpoint/2010/main" val="2094173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61EE7A-A26C-9445-87E6-D999764B5AC4}" type="slidenum">
              <a:rPr lang="en-US"/>
              <a:pPr>
                <a:defRPr/>
              </a:pPr>
              <a:t>‹#›</a:t>
            </a:fld>
            <a:endParaRPr lang="en-US"/>
          </a:p>
        </p:txBody>
      </p:sp>
    </p:spTree>
    <p:extLst>
      <p:ext uri="{BB962C8B-B14F-4D97-AF65-F5344CB8AC3E}">
        <p14:creationId xmlns:p14="http://schemas.microsoft.com/office/powerpoint/2010/main" val="3257970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D07139-54AB-5D4C-A6C4-123F4FEAECA2}" type="slidenum">
              <a:rPr lang="en-US"/>
              <a:pPr>
                <a:defRPr/>
              </a:pPr>
              <a:t>‹#›</a:t>
            </a:fld>
            <a:endParaRPr lang="en-US"/>
          </a:p>
        </p:txBody>
      </p:sp>
    </p:spTree>
    <p:extLst>
      <p:ext uri="{BB962C8B-B14F-4D97-AF65-F5344CB8AC3E}">
        <p14:creationId xmlns:p14="http://schemas.microsoft.com/office/powerpoint/2010/main" val="3556507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5FCEF6-84E3-D642-A32E-4E4ED174FFD7}" type="slidenum">
              <a:rPr lang="en-US"/>
              <a:pPr>
                <a:defRPr/>
              </a:pPr>
              <a:t>‹#›</a:t>
            </a:fld>
            <a:endParaRPr lang="en-US"/>
          </a:p>
        </p:txBody>
      </p:sp>
    </p:spTree>
    <p:extLst>
      <p:ext uri="{BB962C8B-B14F-4D97-AF65-F5344CB8AC3E}">
        <p14:creationId xmlns:p14="http://schemas.microsoft.com/office/powerpoint/2010/main" val="545213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C7F3FF-113C-124B-9B0E-FA3D57501BAE}" type="slidenum">
              <a:rPr lang="en-US"/>
              <a:pPr>
                <a:defRPr/>
              </a:pPr>
              <a:t>‹#›</a:t>
            </a:fld>
            <a:endParaRPr lang="en-US"/>
          </a:p>
        </p:txBody>
      </p:sp>
    </p:spTree>
    <p:extLst>
      <p:ext uri="{BB962C8B-B14F-4D97-AF65-F5344CB8AC3E}">
        <p14:creationId xmlns:p14="http://schemas.microsoft.com/office/powerpoint/2010/main" val="3550716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37FCEC-C94D-D643-8A7B-B8D1FE2DC1CB}" type="slidenum">
              <a:rPr lang="en-US"/>
              <a:pPr>
                <a:defRPr/>
              </a:pPr>
              <a:t>‹#›</a:t>
            </a:fld>
            <a:endParaRPr lang="en-US"/>
          </a:p>
        </p:txBody>
      </p:sp>
    </p:spTree>
    <p:extLst>
      <p:ext uri="{BB962C8B-B14F-4D97-AF65-F5344CB8AC3E}">
        <p14:creationId xmlns:p14="http://schemas.microsoft.com/office/powerpoint/2010/main" val="30385755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2AEE34-D008-A847-9F64-BFF7EDEC8E48}" type="slidenum">
              <a:rPr lang="en-US"/>
              <a:pPr>
                <a:defRPr/>
              </a:pPr>
              <a:t>‹#›</a:t>
            </a:fld>
            <a:endParaRPr lang="en-US"/>
          </a:p>
        </p:txBody>
      </p:sp>
    </p:spTree>
    <p:extLst>
      <p:ext uri="{BB962C8B-B14F-4D97-AF65-F5344CB8AC3E}">
        <p14:creationId xmlns:p14="http://schemas.microsoft.com/office/powerpoint/2010/main" val="3930809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09265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88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08358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6539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586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102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4896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19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1153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0636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533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681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185475575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205407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972237740"/>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824274412"/>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670698202"/>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40457862"/>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777663005"/>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4036933238"/>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33518777"/>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2120956984"/>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50424482"/>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144100280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1724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21996912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1339803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2846698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5042343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5437972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29916457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6311200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36299130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769702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208752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705941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5425956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192924407"/>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29093922"/>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644299022"/>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4045395946"/>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52026084"/>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166378459"/>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612494937"/>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57315875"/>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20983237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15.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2.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theme" Target="../theme/theme23.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6.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6719B9D-CB55-894E-AE4C-433B2311B719}"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0663486"/>
      </p:ext>
    </p:extLst>
  </p:cSld>
  <p:clrMap bg1="lt1" tx1="dk1" bg2="lt2" tx2="dk2" accent1="accent1" accent2="accent2" accent3="accent3" accent4="accent4" accent5="accent5" accent6="accent6" hlink="hlink" folHlink="folHlink"/>
  <p:sldLayoutIdLst>
    <p:sldLayoutId id="2147483661"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96755004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918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918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1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defTabSz="914400" eaLnBrk="0" hangingPunct="0">
              <a:spcBef>
                <a:spcPct val="0"/>
              </a:spcBef>
              <a:buFontTx/>
              <a:buNone/>
              <a:defRPr sz="1400" b="0">
                <a:solidFill>
                  <a:srgbClr val="FFDB96"/>
                </a:solidFill>
                <a:latin typeface="Verdana"/>
                <a:ea typeface="ＭＳ Ｐゴシック"/>
                <a:cs typeface="ＭＳ Ｐゴシック"/>
              </a:defRPr>
            </a:lvl1pPr>
          </a:lstStyle>
          <a:p>
            <a:pPr fontAlgn="base">
              <a:spcAft>
                <a:spcPct val="0"/>
              </a:spcAft>
              <a:defRPr/>
            </a:pPr>
            <a:endParaRPr lang="en-US"/>
          </a:p>
        </p:txBody>
      </p:sp>
      <p:sp>
        <p:nvSpPr>
          <p:cNvPr id="3491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defTabSz="914400" eaLnBrk="0" hangingPunct="0">
              <a:spcBef>
                <a:spcPct val="0"/>
              </a:spcBef>
              <a:buFontTx/>
              <a:buNone/>
              <a:defRPr sz="1400" b="0">
                <a:solidFill>
                  <a:srgbClr val="FFDB96"/>
                </a:solidFill>
                <a:latin typeface="Verdana"/>
                <a:ea typeface="ＭＳ Ｐゴシック"/>
                <a:cs typeface="ＭＳ Ｐゴシック"/>
              </a:defRPr>
            </a:lvl1pPr>
          </a:lstStyle>
          <a:p>
            <a:pPr fontAlgn="base">
              <a:spcAft>
                <a:spcPct val="0"/>
              </a:spcAft>
              <a:defRPr/>
            </a:pPr>
            <a:endParaRPr lang="en-US"/>
          </a:p>
        </p:txBody>
      </p:sp>
      <p:sp>
        <p:nvSpPr>
          <p:cNvPr id="3491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DB96"/>
                </a:solidFill>
                <a:latin typeface="Verdana" charset="0"/>
                <a:ea typeface="MS PGothic" charset="0"/>
                <a:cs typeface="MS PGothic" charset="0"/>
              </a:defRPr>
            </a:lvl1pPr>
          </a:lstStyle>
          <a:p>
            <a:pPr fontAlgn="base">
              <a:spcBef>
                <a:spcPct val="0"/>
              </a:spcBef>
              <a:spcAft>
                <a:spcPct val="0"/>
              </a:spcAft>
            </a:pPr>
            <a:fld id="{29934ED3-2D5A-D549-A696-AB0E19ADCD4B}"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3070182567"/>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sldNum="0" hdr="0"/>
  <p:txStyles>
    <p:titleStyle>
      <a:lvl1pPr algn="ctr" rtl="0" eaLnBrk="0" fontAlgn="base" hangingPunct="0">
        <a:spcBef>
          <a:spcPct val="0"/>
        </a:spcBef>
        <a:spcAft>
          <a:spcPct val="0"/>
        </a:spcAft>
        <a:defRPr sz="4400" i="1">
          <a:solidFill>
            <a:schemeClr val="tx2"/>
          </a:solidFill>
          <a:latin typeface="Arial"/>
          <a:ea typeface="MS PGothic" charset="0"/>
          <a:cs typeface="Arial"/>
        </a:defRPr>
      </a:lvl1pPr>
      <a:lvl2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119FC07-4618-2E4C-9132-0144F72702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0258892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03308715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297357140"/>
      </p:ext>
    </p:extLst>
  </p:cSld>
  <p:clrMap bg1="dk2" tx1="lt1" bg2="dk1"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35BA4CFF-FE75-034D-9E7A-610B9560687A}"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738461"/>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026"/>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lIns="91334" tIns="45667" rIns="91334" bIns="45667" anchor="ctr"/>
          <a:lstStyle/>
          <a:p>
            <a:pPr algn="l">
              <a:defRPr/>
            </a:pPr>
            <a:endParaRPr lang="en-US" sz="2000">
              <a:solidFill>
                <a:srgbClr val="000000"/>
              </a:solidFill>
              <a:latin typeface="Arial" charset="0"/>
              <a:ea typeface="Arial" charset="0"/>
              <a:cs typeface="Arial" charset="0"/>
            </a:endParaRPr>
          </a:p>
        </p:txBody>
      </p:sp>
      <p:sp>
        <p:nvSpPr>
          <p:cNvPr id="371715" name="Text Box 1027"/>
          <p:cNvSpPr txBox="1">
            <a:spLocks noChangeArrowheads="1"/>
          </p:cNvSpPr>
          <p:nvPr/>
        </p:nvSpPr>
        <p:spPr bwMode="auto">
          <a:xfrm>
            <a:off x="758720" y="6560051"/>
            <a:ext cx="879700" cy="221266"/>
          </a:xfrm>
          <a:prstGeom prst="rect">
            <a:avLst/>
          </a:prstGeom>
          <a:noFill/>
          <a:ln>
            <a:noFill/>
          </a:ln>
          <a:effectLst/>
        </p:spPr>
        <p:txBody>
          <a:bodyPr wrap="none" lIns="81968" tIns="40983" rIns="81968" bIns="40983"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62468" name="Rectangle 1028"/>
          <p:cNvSpPr>
            <a:spLocks noChangeArrowheads="1"/>
          </p:cNvSpPr>
          <p:nvPr/>
        </p:nvSpPr>
        <p:spPr bwMode="auto">
          <a:xfrm>
            <a:off x="7935375" y="6537501"/>
            <a:ext cx="604331" cy="223498"/>
          </a:xfrm>
          <a:prstGeom prst="rect">
            <a:avLst/>
          </a:prstGeom>
          <a:noFill/>
          <a:ln w="9525">
            <a:noFill/>
            <a:miter lim="800000"/>
            <a:headEnd/>
            <a:tailEnd/>
          </a:ln>
        </p:spPr>
        <p:txBody>
          <a:bodyPr wrap="none" lIns="81968" tIns="40983" rIns="81968" bIns="40983" anchor="ctr">
            <a:spAutoFit/>
          </a:bodyPr>
          <a:lstStyle/>
          <a:p>
            <a:pPr defTabSz="819814" eaLnBrk="0" hangingPunct="0">
              <a:defRPr/>
            </a:pPr>
            <a:r>
              <a:rPr lang="en-US" sz="900" b="1">
                <a:solidFill>
                  <a:srgbClr val="FFFFFF"/>
                </a:solidFill>
                <a:latin typeface="Comic Sans MS" charset="0"/>
                <a:ea typeface="Arial" charset="0"/>
                <a:cs typeface="Arial" charset="0"/>
              </a:rPr>
              <a:t>8.0.08.</a:t>
            </a:r>
          </a:p>
        </p:txBody>
      </p:sp>
      <p:sp>
        <p:nvSpPr>
          <p:cNvPr id="371717" name="Rectangle 1029"/>
          <p:cNvSpPr>
            <a:spLocks noChangeArrowheads="1"/>
          </p:cNvSpPr>
          <p:nvPr/>
        </p:nvSpPr>
        <p:spPr bwMode="auto">
          <a:xfrm>
            <a:off x="461979" y="106376"/>
            <a:ext cx="4060825" cy="930275"/>
          </a:xfrm>
          <a:prstGeom prst="rect">
            <a:avLst/>
          </a:prstGeom>
          <a:noFill/>
          <a:ln>
            <a:noFill/>
          </a:ln>
          <a:effectLst>
            <a:outerShdw blurRad="63500" dist="38099" dir="2700000" algn="ctr" rotWithShape="0">
              <a:srgbClr val="000066">
                <a:alpha val="74998"/>
              </a:srgbClr>
            </a:outerShdw>
          </a:effectLst>
        </p:spPr>
        <p:txBody>
          <a:bodyPr lIns="91071" tIns="45536" rIns="91071" bIns="45536">
            <a:spAutoFit/>
          </a:bodyPr>
          <a:lstStyle/>
          <a:p>
            <a:pPr algn="l" defTabSz="902263"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2763139249"/>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cut/>
  </p:transition>
  <p:txStyles>
    <p:titleStyle>
      <a:lvl1pPr algn="ctr" defTabSz="902263"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6686" algn="ctr" defTabSz="902263" rtl="0" eaLnBrk="0" fontAlgn="base" hangingPunct="0">
        <a:spcBef>
          <a:spcPct val="0"/>
        </a:spcBef>
        <a:spcAft>
          <a:spcPct val="0"/>
        </a:spcAft>
        <a:defRPr sz="4300">
          <a:solidFill>
            <a:schemeClr val="tx2"/>
          </a:solidFill>
          <a:latin typeface="Times" charset="0"/>
          <a:ea typeface="ＭＳ Ｐゴシック" charset="0"/>
        </a:defRPr>
      </a:lvl6pPr>
      <a:lvl7pPr marL="913370" algn="ctr" defTabSz="902263" rtl="0" eaLnBrk="0" fontAlgn="base" hangingPunct="0">
        <a:spcBef>
          <a:spcPct val="0"/>
        </a:spcBef>
        <a:spcAft>
          <a:spcPct val="0"/>
        </a:spcAft>
        <a:defRPr sz="4300">
          <a:solidFill>
            <a:schemeClr val="tx2"/>
          </a:solidFill>
          <a:latin typeface="Times" charset="0"/>
          <a:ea typeface="ＭＳ Ｐゴシック" charset="0"/>
        </a:defRPr>
      </a:lvl7pPr>
      <a:lvl8pPr marL="1370051" algn="ctr" defTabSz="902263" rtl="0" eaLnBrk="0" fontAlgn="base" hangingPunct="0">
        <a:spcBef>
          <a:spcPct val="0"/>
        </a:spcBef>
        <a:spcAft>
          <a:spcPct val="0"/>
        </a:spcAft>
        <a:defRPr sz="4300">
          <a:solidFill>
            <a:schemeClr val="tx2"/>
          </a:solidFill>
          <a:latin typeface="Times" charset="0"/>
          <a:ea typeface="ＭＳ Ｐゴシック" charset="0"/>
        </a:defRPr>
      </a:lvl8pPr>
      <a:lvl9pPr marL="1826739" algn="ctr" defTabSz="902263"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341" indent="-339341" algn="l" defTabSz="902263"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2596" indent="-282256" algn="l" defTabSz="902263"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7437" indent="-225173" algn="l" defTabSz="902263"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7782" indent="-225173"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29705"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6389"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3073"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399755"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56437"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pPr>
                <a:defRPr/>
              </a:pPr>
              <a:t>‹#›</a:t>
            </a:fld>
            <a:endParaRPr lang="en-US"/>
          </a:p>
        </p:txBody>
      </p:sp>
    </p:spTree>
    <p:extLst>
      <p:ext uri="{BB962C8B-B14F-4D97-AF65-F5344CB8AC3E}">
        <p14:creationId xmlns:p14="http://schemas.microsoft.com/office/powerpoint/2010/main" val="403592715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2633451565"/>
      </p:ext>
    </p:extLst>
  </p:cSld>
  <p:clrMap bg1="lt1" tx1="dk1" bg2="lt2" tx2="dk2" accent1="accent1" accent2="accent2" accent3="accent3" accent4="accent4" accent5="accent5" accent6="accent6" hlink="hlink" folHlink="folHlink"/>
  <p:sldLayoutIdLst>
    <p:sldLayoutId id="2147483887" r:id="rId1"/>
    <p:sldLayoutId id="214748388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2258DE5-1D4F-5745-874A-3BA24FE8AD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PH" altLang="en-US"/>
          </a:p>
        </p:txBody>
      </p:sp>
      <p:sp>
        <p:nvSpPr>
          <p:cNvPr id="1027" name="Text Placeholder 2">
            <a:extLst>
              <a:ext uri="{FF2B5EF4-FFF2-40B4-BE49-F238E27FC236}">
                <a16:creationId xmlns:a16="http://schemas.microsoft.com/office/drawing/2014/main" id="{2DDC5B42-A68B-D34C-B0FF-66E8E3E98E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PH" altLang="en-US"/>
          </a:p>
        </p:txBody>
      </p:sp>
      <p:sp>
        <p:nvSpPr>
          <p:cNvPr id="4" name="Date Placeholder 3">
            <a:extLst>
              <a:ext uri="{FF2B5EF4-FFF2-40B4-BE49-F238E27FC236}">
                <a16:creationId xmlns:a16="http://schemas.microsoft.com/office/drawing/2014/main" id="{B3168652-C519-944E-B2E1-59E6AAF8E57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2F40CCB6-D8C9-2749-B08B-515EAAD9B3C6}" type="datetime1">
              <a:rPr lang="en-US" altLang="en-US"/>
              <a:pPr/>
              <a:t>4/12/23</a:t>
            </a:fld>
            <a:endParaRPr lang="en-PH" altLang="en-US"/>
          </a:p>
        </p:txBody>
      </p:sp>
      <p:sp>
        <p:nvSpPr>
          <p:cNvPr id="5" name="Footer Placeholder 4">
            <a:extLst>
              <a:ext uri="{FF2B5EF4-FFF2-40B4-BE49-F238E27FC236}">
                <a16:creationId xmlns:a16="http://schemas.microsoft.com/office/drawing/2014/main" id="{4965794A-402F-EF44-9FC1-D368124D988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PH"/>
          </a:p>
        </p:txBody>
      </p:sp>
      <p:sp>
        <p:nvSpPr>
          <p:cNvPr id="6" name="Slide Number Placeholder 5">
            <a:extLst>
              <a:ext uri="{FF2B5EF4-FFF2-40B4-BE49-F238E27FC236}">
                <a16:creationId xmlns:a16="http://schemas.microsoft.com/office/drawing/2014/main" id="{E16375F1-5D4C-C74A-8681-0D88FAB7CB7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1DD86FE-56DB-7D46-8354-EE480CBB997B}" type="slidenum">
              <a:rPr lang="en-PH" altLang="en-US"/>
              <a:pPr/>
              <a:t>‹#›</a:t>
            </a:fld>
            <a:endParaRPr lang="en-PH" altLang="en-US"/>
          </a:p>
        </p:txBody>
      </p:sp>
    </p:spTree>
    <p:extLst>
      <p:ext uri="{BB962C8B-B14F-4D97-AF65-F5344CB8AC3E}">
        <p14:creationId xmlns:p14="http://schemas.microsoft.com/office/powerpoint/2010/main" val="341051920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152375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5995723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1478024078"/>
      </p:ext>
    </p:extLst>
  </p:cSld>
  <p:clrMap bg1="dk2" tx1="lt1" bg2="dk1"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defTabSz="914400" fontAlgn="base">
              <a:spcBef>
                <a:spcPct val="0"/>
              </a:spcBef>
              <a:spcAft>
                <a:spcPct val="0"/>
              </a:spcAft>
            </a:pPr>
            <a:fld id="{EEEA237F-BAA9-624D-A9E1-198C4531ABE0}"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2832134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89513836"/>
      </p:ext>
    </p:extLst>
  </p:cSld>
  <p:clrMap bg1="dk2" tx1="lt1" bg2="dk1"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1C2F0EA9-DF80-EA47-9F2F-CCCEF0C17290}" type="slidenum">
              <a:rPr lang="en-US"/>
              <a:pPr>
                <a:defRPr/>
              </a:pPr>
              <a:t>‹#›</a:t>
            </a:fld>
            <a:endParaRPr lang="en-US"/>
          </a:p>
        </p:txBody>
      </p:sp>
    </p:spTree>
    <p:extLst>
      <p:ext uri="{BB962C8B-B14F-4D97-AF65-F5344CB8AC3E}">
        <p14:creationId xmlns:p14="http://schemas.microsoft.com/office/powerpoint/2010/main" val="2067374964"/>
      </p:ext>
    </p:extLst>
  </p:cSld>
  <p:clrMap bg1="lt1" tx1="dk1" bg2="lt2" tx2="dk2" accent1="accent1" accent2="accent2" accent3="accent3" accent4="accent4" accent5="accent5" accent6="accent6" hlink="hlink" folHlink="folHlink"/>
  <p:sldLayoutIdLst>
    <p:sldLayoutId id="214748395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17606663"/>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981536"/>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BB66708-CD6B-234D-81D6-1E6719A931B2}" type="slidenum">
              <a:rPr lang="en-US"/>
              <a:pPr>
                <a:defRPr/>
              </a:pPr>
              <a:t>‹#›</a:t>
            </a:fld>
            <a:endParaRPr lang="en-US"/>
          </a:p>
        </p:txBody>
      </p:sp>
    </p:spTree>
    <p:extLst>
      <p:ext uri="{BB962C8B-B14F-4D97-AF65-F5344CB8AC3E}">
        <p14:creationId xmlns:p14="http://schemas.microsoft.com/office/powerpoint/2010/main" val="388135400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defTabSz="914400" eaLnBrk="0" fontAlgn="base" hangingPunct="0">
              <a:spcAft>
                <a:spcPct val="0"/>
              </a:spcAft>
              <a:defRPr/>
            </a:pPr>
            <a:fld id="{2876B266-5B0C-BF4B-85FC-521AF8F1B105}"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2380855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8882"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5FC306F1-0E94-5849-B1C2-A6D9C2292B99}"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63972702"/>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5C193593-E307-1849-8267-01C6D85F4166}"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21525941"/>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fld id="{0CB110B3-F61C-134A-99A3-C7922A256C9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5125124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798405950"/>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51044835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99872021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2.xml"/><Relationship Id="rId1" Type="http://schemas.openxmlformats.org/officeDocument/2006/relationships/slideLayout" Target="../slideLayouts/slideLayout169.xml"/><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3.xml"/><Relationship Id="rId1" Type="http://schemas.openxmlformats.org/officeDocument/2006/relationships/slideLayout" Target="../slideLayouts/slideLayout250.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4.xml"/><Relationship Id="rId1" Type="http://schemas.openxmlformats.org/officeDocument/2006/relationships/slideLayout" Target="../slideLayouts/slideLayout180.xml"/></Relationships>
</file>

<file path=ppt/slides/_rels/slide10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29.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8.xml"/><Relationship Id="rId1" Type="http://schemas.openxmlformats.org/officeDocument/2006/relationships/slideLayout" Target="../slideLayouts/slideLayout263.xml"/><Relationship Id="rId5" Type="http://schemas.openxmlformats.org/officeDocument/2006/relationships/hyperlink" Target="https://commons.wikimedia.org/wiki/Language" TargetMode="External"/><Relationship Id="rId4" Type="http://schemas.microsoft.com/office/2007/relationships/hdphoto" Target="../media/hdphoto1.wdp"/></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9.xml"/><Relationship Id="rId1" Type="http://schemas.openxmlformats.org/officeDocument/2006/relationships/slideLayout" Target="../slideLayouts/slideLayout186.xml"/><Relationship Id="rId4" Type="http://schemas.openxmlformats.org/officeDocument/2006/relationships/image" Target="../media/image63.jpeg"/></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0.xml"/><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1.xml"/><Relationship Id="rId1" Type="http://schemas.openxmlformats.org/officeDocument/2006/relationships/slideLayout" Target="../slideLayouts/slideLayout64.xml"/><Relationship Id="rId4" Type="http://schemas.openxmlformats.org/officeDocument/2006/relationships/image" Target="../media/image65.png"/></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2.xml"/><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3.xml"/><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4.xml"/><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5.xml"/><Relationship Id="rId1" Type="http://schemas.openxmlformats.org/officeDocument/2006/relationships/slideLayout" Target="../slideLayouts/slideLayout64.xml"/></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6.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29.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7.xml"/><Relationship Id="rId1" Type="http://schemas.openxmlformats.org/officeDocument/2006/relationships/slideLayout" Target="../slideLayouts/slideLayout64.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8.xml"/><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9.xml"/><Relationship Id="rId1" Type="http://schemas.openxmlformats.org/officeDocument/2006/relationships/slideLayout" Target="../slideLayouts/slideLayout64.xml"/><Relationship Id="rId4" Type="http://schemas.openxmlformats.org/officeDocument/2006/relationships/image" Target="../media/image66.jpg"/></Relationships>
</file>

<file path=ppt/slides/_rels/slide1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0.xml"/><Relationship Id="rId1" Type="http://schemas.openxmlformats.org/officeDocument/2006/relationships/slideLayout" Target="../slideLayouts/slideLayout64.xml"/></Relationships>
</file>

<file path=ppt/slides/_rels/slide1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1.xml"/><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2.xml"/><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3.xml"/><Relationship Id="rId1" Type="http://schemas.openxmlformats.org/officeDocument/2006/relationships/slideLayout" Target="../slideLayouts/slideLayout64.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4.xml"/><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5.xml"/><Relationship Id="rId1" Type="http://schemas.openxmlformats.org/officeDocument/2006/relationships/slideLayout" Target="../slideLayouts/slideLayout64.xml"/></Relationships>
</file>

<file path=ppt/slides/_rels/slide1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6.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1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3.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04.xml"/><Relationship Id="rId1" Type="http://schemas.openxmlformats.org/officeDocument/2006/relationships/themeOverride" Target="../theme/themeOverride5.xml"/><Relationship Id="rId4" Type="http://schemas.openxmlformats.org/officeDocument/2006/relationships/image" Target="../media/image72.jpeg"/></Relationships>
</file>

<file path=ppt/slides/_rels/slide1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28.xml"/><Relationship Id="rId7" Type="http://schemas.openxmlformats.org/officeDocument/2006/relationships/image" Target="../media/image74.jpeg"/><Relationship Id="rId2" Type="http://schemas.openxmlformats.org/officeDocument/2006/relationships/slideLayout" Target="../slideLayouts/slideLayout204.xml"/><Relationship Id="rId1" Type="http://schemas.openxmlformats.org/officeDocument/2006/relationships/themeOverride" Target="../theme/themeOverride6.xml"/><Relationship Id="rId6" Type="http://schemas.microsoft.com/office/2007/relationships/hdphoto" Target="../media/hdphoto2.wdp"/><Relationship Id="rId5" Type="http://schemas.openxmlformats.org/officeDocument/2006/relationships/image" Target="../media/image73.jpeg"/><Relationship Id="rId4" Type="http://schemas.openxmlformats.org/officeDocument/2006/relationships/image" Target="../media/image72.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04.xml"/><Relationship Id="rId1" Type="http://schemas.openxmlformats.org/officeDocument/2006/relationships/themeOverride" Target="../theme/themeOverride7.xml"/><Relationship Id="rId4" Type="http://schemas.openxmlformats.org/officeDocument/2006/relationships/image" Target="../media/image72.jpeg"/></Relationships>
</file>

<file path=ppt/slides/_rels/slide1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0.xml"/><Relationship Id="rId1" Type="http://schemas.openxmlformats.org/officeDocument/2006/relationships/slideLayout" Target="../slideLayouts/slideLayout2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1.xml"/><Relationship Id="rId1" Type="http://schemas.openxmlformats.org/officeDocument/2006/relationships/slideLayout" Target="../slideLayouts/slideLayout126.xml"/><Relationship Id="rId4" Type="http://schemas.openxmlformats.org/officeDocument/2006/relationships/image" Target="../media/image6.png"/></Relationships>
</file>

<file path=ppt/slides/_rels/slide1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2.xml"/><Relationship Id="rId1" Type="http://schemas.openxmlformats.org/officeDocument/2006/relationships/slideLayout" Target="../slideLayouts/slideLayout8.xml"/><Relationship Id="rId5" Type="http://schemas.openxmlformats.org/officeDocument/2006/relationships/hyperlink" Target="https://commons.wikimedia.org/wiki/Language" TargetMode="External"/><Relationship Id="rId4" Type="http://schemas.microsoft.com/office/2007/relationships/hdphoto" Target="../media/hdphoto1.wdp"/></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3.xml"/><Relationship Id="rId1" Type="http://schemas.openxmlformats.org/officeDocument/2006/relationships/slideLayout" Target="../slideLayouts/slideLayout126.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2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4.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5.xml"/><Relationship Id="rId1" Type="http://schemas.openxmlformats.org/officeDocument/2006/relationships/themeOverride" Target="../theme/themeOverride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5.xml"/><Relationship Id="rId1" Type="http://schemas.openxmlformats.org/officeDocument/2006/relationships/themeOverride" Target="../theme/themeOverride3.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5.xml"/><Relationship Id="rId1" Type="http://schemas.openxmlformats.org/officeDocument/2006/relationships/themeOverride" Target="../theme/themeOverride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53.xml"/><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9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9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7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85.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6.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6.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126.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3.xml"/><Relationship Id="rId1" Type="http://schemas.openxmlformats.org/officeDocument/2006/relationships/slideLayout" Target="../slideLayouts/slideLayout126.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240.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1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240.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126.xml"/></Relationships>
</file>

<file path=ppt/slides/_rels/slide9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3.xml"/><Relationship Id="rId1" Type="http://schemas.openxmlformats.org/officeDocument/2006/relationships/slideLayout" Target="../slideLayouts/slideLayout126.xml"/></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3.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normAutofit/>
          </a:bodyPr>
          <a:lstStyle/>
          <a:p>
            <a:r>
              <a:rPr lang="en-US" sz="8800" b="1" dirty="0"/>
              <a:t>Maps to Edit</a:t>
            </a:r>
          </a:p>
        </p:txBody>
      </p:sp>
    </p:spTree>
    <p:extLst>
      <p:ext uri="{BB962C8B-B14F-4D97-AF65-F5344CB8AC3E}">
        <p14:creationId xmlns:p14="http://schemas.microsoft.com/office/powerpoint/2010/main" val="90846130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Water in the Mid-East</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b="1" dirty="0">
                <a:solidFill>
                  <a:srgbClr val="FFFFFF"/>
                </a:solidFill>
                <a:effectLst>
                  <a:glow rad="203200">
                    <a:srgbClr val="000514">
                      <a:alpha val="88000"/>
                    </a:srgbClr>
                  </a:glow>
                </a:effectLst>
                <a:latin typeface="Arial"/>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00"/>
                </a:solidFill>
                <a:effectLst>
                  <a:glow rad="203200">
                    <a:srgbClr val="000514">
                      <a:alpha val="88000"/>
                    </a:srgbClr>
                  </a:glow>
                </a:effectLst>
                <a:latin typeface="Arial"/>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00"/>
                </a:solidFill>
                <a:effectLst>
                  <a:glow rad="203200">
                    <a:srgbClr val="000514">
                      <a:alpha val="88000"/>
                    </a:srgbClr>
                  </a:glow>
                </a:effectLst>
                <a:latin typeface="Arial"/>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00"/>
                </a:solidFill>
                <a:effectLst>
                  <a:glow rad="203200">
                    <a:srgbClr val="000514">
                      <a:alpha val="88000"/>
                    </a:srgbClr>
                  </a:glow>
                </a:effectLst>
                <a:latin typeface="Arial"/>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00"/>
                </a:solidFill>
                <a:effectLst>
                  <a:glow rad="203200">
                    <a:srgbClr val="000514">
                      <a:alpha val="88000"/>
                    </a:srgbClr>
                  </a:glow>
                </a:effectLst>
                <a:latin typeface="Arial"/>
                <a:cs typeface="Arial"/>
              </a:rPr>
              <a:t>N</a:t>
            </a:r>
          </a:p>
        </p:txBody>
      </p:sp>
    </p:spTree>
    <p:extLst>
      <p:ext uri="{BB962C8B-B14F-4D97-AF65-F5344CB8AC3E}">
        <p14:creationId xmlns:p14="http://schemas.microsoft.com/office/powerpoint/2010/main" val="8399253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3200" dirty="0">
                <a:solidFill>
                  <a:srgbClr val="FFFFFF"/>
                </a:solidFill>
                <a:latin typeface="Arial Black" charset="0"/>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r>
              <a:rPr lang="en-US" sz="1100" dirty="0">
                <a:solidFill>
                  <a:srgbClr val="000000"/>
                </a:solidFill>
                <a:latin typeface="Arial Narrow" charset="0"/>
              </a:rPr>
              <a:t>©  https://</a:t>
            </a:r>
            <a:r>
              <a:rPr lang="en-US" sz="1100" dirty="0" err="1">
                <a:solidFill>
                  <a:srgbClr val="000000"/>
                </a:solidFill>
                <a:latin typeface="Arial Narrow" charset="0"/>
              </a:rPr>
              <a:t>www.deviantart.com</a:t>
            </a:r>
            <a:r>
              <a:rPr lang="en-US" sz="1100" dirty="0">
                <a:solidFill>
                  <a:srgbClr val="000000"/>
                </a:solidFill>
                <a:latin typeface="Arial Narrow" charset="0"/>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32333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ru-RU" altLang="ja-JP" sz="2000" b="1" dirty="0">
                <a:solidFill>
                  <a:srgbClr val="FFFFFF"/>
                </a:solidFill>
                <a:latin typeface="Arial" charset="0"/>
              </a:rPr>
              <a:t>"</a:t>
            </a:r>
            <a:r>
              <a:rPr lang="en-US" altLang="ja-JP" sz="2000" b="1" dirty="0">
                <a:solidFill>
                  <a:srgbClr val="FFFFFF"/>
                </a:solidFill>
                <a:latin typeface="Arial" charset="0"/>
              </a:rPr>
              <a:t>But you shall receive power when the Holy Spirit has come upon you; and you shall be My witnesses both in </a:t>
            </a:r>
            <a:r>
              <a:rPr lang="en-US" altLang="ja-JP" sz="2000" b="1" dirty="0">
                <a:solidFill>
                  <a:srgbClr val="FF8000"/>
                </a:solidFill>
                <a:latin typeface="Arial" charset="0"/>
              </a:rPr>
              <a:t>Jerusalem</a:t>
            </a:r>
            <a:r>
              <a:rPr lang="en-US" altLang="ja-JP" sz="2000" b="1" dirty="0">
                <a:solidFill>
                  <a:srgbClr val="FFFFFF"/>
                </a:solidFill>
                <a:latin typeface="Arial" charset="0"/>
              </a:rPr>
              <a:t>, and in all </a:t>
            </a:r>
            <a:r>
              <a:rPr lang="en-US" altLang="ja-JP" sz="2000" b="1" dirty="0">
                <a:solidFill>
                  <a:schemeClr val="accent5"/>
                </a:solidFill>
                <a:latin typeface="Arial" charset="0"/>
              </a:rPr>
              <a:t>Judea and Samaria</a:t>
            </a:r>
            <a:r>
              <a:rPr lang="en-US" altLang="ja-JP" sz="2000" b="1" dirty="0">
                <a:solidFill>
                  <a:srgbClr val="FFFFFF"/>
                </a:solidFill>
                <a:latin typeface="Arial" charset="0"/>
              </a:rPr>
              <a:t>, and </a:t>
            </a:r>
            <a:r>
              <a:rPr lang="en-US" altLang="ja-JP" sz="2000" b="1" i="1" dirty="0">
                <a:solidFill>
                  <a:srgbClr val="FFFF00"/>
                </a:solidFill>
                <a:latin typeface="Arial" charset="0"/>
              </a:rPr>
              <a:t>even to the remotest part of the earth</a:t>
            </a:r>
            <a:r>
              <a:rPr lang="ru-RU" altLang="ja-JP" sz="2000" b="1" dirty="0">
                <a:solidFill>
                  <a:srgbClr val="FFFFFF"/>
                </a:solidFill>
                <a:latin typeface="Arial" charset="0"/>
              </a:rPr>
              <a:t>"</a:t>
            </a:r>
            <a:r>
              <a:rPr lang="en-US" altLang="ja-JP" sz="2000" b="1" dirty="0">
                <a:solidFill>
                  <a:srgbClr val="FFFFFF"/>
                </a:solidFill>
                <a:latin typeface="Arial" charset="0"/>
              </a:rPr>
              <a:t> (Acts 1:8 </a:t>
            </a:r>
            <a:r>
              <a:rPr lang="en-US" altLang="ja-JP" sz="1800" b="1" dirty="0">
                <a:solidFill>
                  <a:srgbClr val="FFFFFF"/>
                </a:solidFill>
                <a:latin typeface="Arial" charset="0"/>
              </a:rPr>
              <a:t>NAU</a:t>
            </a:r>
            <a:r>
              <a:rPr lang="en-US" altLang="ja-JP" sz="2000" b="1" dirty="0">
                <a:solidFill>
                  <a:srgbClr val="FFFFFF"/>
                </a:solidFill>
                <a:latin typeface="Arial" charset="0"/>
              </a:rPr>
              <a:t>).</a:t>
            </a:r>
            <a:endParaRPr lang="en-US" sz="2000" b="1" dirty="0">
              <a:solidFill>
                <a:srgbClr val="FFFFFF"/>
              </a:solidFill>
              <a:latin typeface="Arial"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defTabSz="914400" eaLnBrk="0" fontAlgn="base" hangingPunct="0">
              <a:spcBef>
                <a:spcPct val="0"/>
              </a:spcBef>
              <a:spcAft>
                <a:spcPct val="0"/>
              </a:spcAft>
              <a:defRPr/>
            </a:pPr>
            <a:r>
              <a:rPr lang="en-US" sz="3200" b="1" dirty="0">
                <a:solidFill>
                  <a:schemeClr val="accent5"/>
                </a:solidFill>
                <a:effectLst>
                  <a:glow rad="101600">
                    <a:srgbClr val="000000">
                      <a:alpha val="75000"/>
                    </a:srgbClr>
                  </a:glow>
                </a:effectLst>
                <a:latin typeface="Arial" pitchFamily="-112" charset="0"/>
                <a:ea typeface="ＭＳ Ｐゴシック"/>
              </a:rPr>
              <a:t>Judea</a:t>
            </a: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ru-RU" altLang="ja-JP" sz="3200" b="1" dirty="0">
                <a:solidFill>
                  <a:srgbClr val="FFFF00"/>
                </a:solidFill>
                <a:effectLst>
                  <a:glow rad="101600">
                    <a:srgbClr val="000000">
                      <a:alpha val="75000"/>
                    </a:srgbClr>
                  </a:glow>
                </a:effectLst>
                <a:latin typeface="Arial" charset="0"/>
              </a:rPr>
              <a:t>"</a:t>
            </a:r>
            <a:r>
              <a:rPr lang="en-US" altLang="ja-JP" sz="3200" b="1" dirty="0">
                <a:solidFill>
                  <a:srgbClr val="FFFF00"/>
                </a:solidFill>
                <a:effectLst>
                  <a:glow rad="101600">
                    <a:srgbClr val="000000">
                      <a:alpha val="75000"/>
                    </a:srgbClr>
                  </a:glow>
                </a:effectLst>
                <a:latin typeface="Arial" charset="0"/>
              </a:rPr>
              <a:t>remotest part</a:t>
            </a:r>
            <a:r>
              <a:rPr lang="ru-RU" altLang="ja-JP" sz="3200" b="1" dirty="0">
                <a:solidFill>
                  <a:srgbClr val="FFFF00"/>
                </a:solidFill>
                <a:effectLst>
                  <a:glow rad="101600">
                    <a:srgbClr val="000000">
                      <a:alpha val="75000"/>
                    </a:srgbClr>
                  </a:glow>
                </a:effectLst>
                <a:latin typeface="Arial" charset="0"/>
              </a:rPr>
              <a:t>"</a:t>
            </a:r>
            <a:endParaRPr lang="en-US" sz="3200" b="1" dirty="0">
              <a:solidFill>
                <a:srgbClr val="FFFF00"/>
              </a:solidFill>
              <a:effectLst>
                <a:glow rad="101600">
                  <a:srgbClr val="000000">
                    <a:alpha val="75000"/>
                  </a:srgbClr>
                </a:glow>
              </a:effectLst>
              <a:latin typeface="Arial"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defTabSz="914400" eaLnBrk="0" fontAlgn="base" hangingPunct="0">
              <a:spcBef>
                <a:spcPct val="0"/>
              </a:spcBef>
              <a:spcAft>
                <a:spcPct val="0"/>
              </a:spcAft>
              <a:defRPr/>
            </a:pPr>
            <a:r>
              <a:rPr lang="en-US" sz="3200" b="1" dirty="0">
                <a:solidFill>
                  <a:schemeClr val="accent5"/>
                </a:solidFill>
                <a:effectLst>
                  <a:glow rad="101600">
                    <a:srgbClr val="000000">
                      <a:alpha val="75000"/>
                    </a:srgbClr>
                  </a:glow>
                </a:effectLst>
                <a:latin typeface="Arial" pitchFamily="-112" charset="0"/>
                <a:ea typeface="ＭＳ Ｐゴシック"/>
              </a:rPr>
              <a:t>Samaria</a:t>
            </a: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defTabSz="914400" eaLnBrk="0" fontAlgn="base" hangingPunct="0">
              <a:spcBef>
                <a:spcPct val="0"/>
              </a:spcBef>
              <a:spcAft>
                <a:spcPct val="0"/>
              </a:spcAft>
              <a:defRPr/>
            </a:pPr>
            <a:r>
              <a:rPr lang="en-US" sz="3200" b="1" dirty="0">
                <a:solidFill>
                  <a:srgbClr val="FF8000"/>
                </a:solidFill>
                <a:effectLst>
                  <a:glow rad="101600">
                    <a:srgbClr val="000000">
                      <a:alpha val="75000"/>
                    </a:srgbClr>
                  </a:glow>
                </a:effectLst>
                <a:latin typeface="Arial" pitchFamily="-112" charset="0"/>
                <a:ea typeface="ＭＳ Ｐゴシック"/>
              </a:rPr>
              <a:t>Jerusalem</a:t>
            </a:r>
          </a:p>
        </p:txBody>
      </p:sp>
    </p:spTree>
    <p:extLst>
      <p:ext uri="{BB962C8B-B14F-4D97-AF65-F5344CB8AC3E}">
        <p14:creationId xmlns:p14="http://schemas.microsoft.com/office/powerpoint/2010/main" val="3863668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3200" dirty="0">
                <a:solidFill>
                  <a:srgbClr val="FFFFFF"/>
                </a:solidFill>
                <a:latin typeface="Arial Black" charset="0"/>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r>
              <a:rPr lang="en-US" sz="1100" dirty="0">
                <a:solidFill>
                  <a:srgbClr val="000000"/>
                </a:solidFill>
                <a:latin typeface="Arial Narrow" charset="0"/>
              </a:rPr>
              <a:t>©  https://</a:t>
            </a:r>
            <a:r>
              <a:rPr lang="en-US" sz="1100" dirty="0" err="1">
                <a:solidFill>
                  <a:srgbClr val="000000"/>
                </a:solidFill>
                <a:latin typeface="Arial Narrow" charset="0"/>
              </a:rPr>
              <a:t>www.deviantart.com</a:t>
            </a:r>
            <a:r>
              <a:rPr lang="en-US" sz="1100" dirty="0">
                <a:solidFill>
                  <a:srgbClr val="000000"/>
                </a:solidFill>
                <a:latin typeface="Arial Narrow" charset="0"/>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altLang="ja-JP" sz="3200" b="1" dirty="0">
                <a:solidFill>
                  <a:srgbClr val="FFFF00"/>
                </a:solidFill>
                <a:effectLst>
                  <a:glow rad="101600">
                    <a:srgbClr val="000000">
                      <a:alpha val="75000"/>
                    </a:srgbClr>
                  </a:glow>
                </a:effectLst>
                <a:latin typeface="Arial" charset="0"/>
              </a:rPr>
              <a:t>Spain</a:t>
            </a:r>
            <a:endParaRPr lang="en-US" sz="3200" b="1" dirty="0">
              <a:solidFill>
                <a:srgbClr val="FFFF00"/>
              </a:solidFill>
              <a:effectLst>
                <a:glow rad="101600">
                  <a:srgbClr val="000000">
                    <a:alpha val="75000"/>
                  </a:srgbClr>
                </a:glow>
              </a:effectLst>
              <a:latin typeface="Arial"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altLang="ja-JP" sz="3200" b="1" dirty="0">
                <a:solidFill>
                  <a:srgbClr val="FFFF00"/>
                </a:solidFill>
                <a:effectLst>
                  <a:glow rad="101600">
                    <a:srgbClr val="000000">
                      <a:alpha val="75000"/>
                    </a:srgbClr>
                  </a:glow>
                </a:effectLst>
                <a:latin typeface="Arial" charset="0"/>
              </a:rPr>
              <a:t>Rome</a:t>
            </a:r>
            <a:endParaRPr lang="en-US" sz="3200" b="1" dirty="0">
              <a:solidFill>
                <a:srgbClr val="FFFF00"/>
              </a:solidFill>
              <a:effectLst>
                <a:glow rad="101600">
                  <a:srgbClr val="000000">
                    <a:alpha val="75000"/>
                  </a:srgbClr>
                </a:glow>
              </a:effectLst>
              <a:latin typeface="Arial"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altLang="ja-JP" sz="3200" b="1" dirty="0">
                <a:solidFill>
                  <a:srgbClr val="FFFF00"/>
                </a:solidFill>
                <a:effectLst>
                  <a:glow rad="101600">
                    <a:srgbClr val="000000">
                      <a:alpha val="75000"/>
                    </a:srgbClr>
                  </a:glow>
                </a:effectLst>
                <a:latin typeface="Arial" charset="0"/>
              </a:rPr>
              <a:t>Macedonia</a:t>
            </a:r>
            <a:endParaRPr lang="en-US" sz="3200" b="1" dirty="0">
              <a:solidFill>
                <a:srgbClr val="FFFF00"/>
              </a:solidFill>
              <a:effectLst>
                <a:glow rad="101600">
                  <a:srgbClr val="000000">
                    <a:alpha val="75000"/>
                  </a:srgbClr>
                </a:glow>
              </a:effectLst>
              <a:latin typeface="Arial"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ja-JP" sz="3200" b="1" dirty="0">
                <a:solidFill>
                  <a:srgbClr val="FFFF00"/>
                </a:solidFill>
                <a:effectLst>
                  <a:glow rad="101600">
                    <a:srgbClr val="000000">
                      <a:alpha val="75000"/>
                    </a:srgbClr>
                  </a:glow>
                </a:effectLst>
                <a:latin typeface="Arial" charset="0"/>
              </a:rPr>
              <a:t>Crete</a:t>
            </a:r>
            <a:endParaRPr lang="en-US" sz="3200" b="1" dirty="0">
              <a:solidFill>
                <a:srgbClr val="FFFF00"/>
              </a:solidFill>
              <a:effectLst>
                <a:glow rad="101600">
                  <a:srgbClr val="000000">
                    <a:alpha val="75000"/>
                  </a:srgbClr>
                </a:glow>
              </a:effectLst>
              <a:latin typeface="Arial"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defRPr/>
            </a:pPr>
            <a:r>
              <a:rPr lang="en-US" altLang="ja-JP" sz="3200" b="1" dirty="0">
                <a:solidFill>
                  <a:srgbClr val="FFFF00"/>
                </a:solidFill>
                <a:effectLst>
                  <a:glow rad="101600">
                    <a:srgbClr val="000000">
                      <a:alpha val="75000"/>
                    </a:srgbClr>
                  </a:glow>
                </a:effectLst>
                <a:latin typeface="Arial" charset="0"/>
              </a:rPr>
              <a:t>Ephesus</a:t>
            </a:r>
            <a:endParaRPr lang="en-US" sz="3200" b="1" dirty="0">
              <a:solidFill>
                <a:srgbClr val="FFFF00"/>
              </a:solidFill>
              <a:effectLst>
                <a:glow rad="101600">
                  <a:srgbClr val="000000">
                    <a:alpha val="75000"/>
                  </a:srgbClr>
                </a:glow>
              </a:effectLst>
              <a:latin typeface="Arial"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dirty="0">
              <a:solidFill>
                <a:srgbClr val="FFFFFF"/>
              </a:solidFill>
              <a:effectLst>
                <a:glow rad="279400">
                  <a:srgbClr val="000000">
                    <a:alpha val="98000"/>
                  </a:srgbClr>
                </a:glow>
              </a:effectLst>
              <a:highlight>
                <a:srgbClr val="FFFF00"/>
              </a:highlight>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ja-JP" b="1" dirty="0">
                <a:solidFill>
                  <a:schemeClr val="bg1"/>
                </a:solidFill>
                <a:effectLst>
                  <a:glow rad="101600">
                    <a:srgbClr val="000000">
                      <a:alpha val="75000"/>
                    </a:srgbClr>
                  </a:glow>
                </a:effectLst>
                <a:latin typeface="Arial" charset="0"/>
              </a:rPr>
              <a:t>1 Timothy</a:t>
            </a:r>
            <a:endParaRPr lang="en-US" b="1" dirty="0">
              <a:solidFill>
                <a:schemeClr val="bg1"/>
              </a:solidFill>
              <a:effectLst>
                <a:glow rad="101600">
                  <a:srgbClr val="000000">
                    <a:alpha val="75000"/>
                  </a:srgbClr>
                </a:glow>
              </a:effectLst>
              <a:latin typeface="Arial"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142</a:t>
            </a:r>
          </a:p>
        </p:txBody>
      </p:sp>
    </p:spTree>
    <p:extLst>
      <p:ext uri="{BB962C8B-B14F-4D97-AF65-F5344CB8AC3E}">
        <p14:creationId xmlns:p14="http://schemas.microsoft.com/office/powerpoint/2010/main" val="1019541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en-US" sz="6000" b="1" dirty="0">
                <a:effectLst>
                  <a:glow rad="127000">
                    <a:schemeClr val="tx1"/>
                  </a:glow>
                </a:effectLst>
                <a:latin typeface="Arial" charset="0"/>
                <a:ea typeface="ＭＳ Ｐゴシック" charset="0"/>
                <a:cs typeface="ＭＳ Ｐゴシック" charset="0"/>
              </a:rPr>
              <a:t>NT Israel</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4292690"/>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702015" y="4150050"/>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1743724" y="38843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ight Arrow 11"/>
          <p:cNvSpPr/>
          <p:nvPr/>
        </p:nvSpPr>
        <p:spPr bwMode="auto">
          <a:xfrm rot="4036888">
            <a:off x="1893298" y="3270173"/>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3" name="Right Arrow 12"/>
          <p:cNvSpPr/>
          <p:nvPr/>
        </p:nvSpPr>
        <p:spPr bwMode="auto">
          <a:xfrm rot="5652466">
            <a:off x="2018001" y="2660178"/>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4" name="Right Arrow 13"/>
          <p:cNvSpPr/>
          <p:nvPr/>
        </p:nvSpPr>
        <p:spPr bwMode="auto">
          <a:xfrm rot="7569010">
            <a:off x="2938604" y="3590801"/>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5" name="Rectangle 2"/>
          <p:cNvSpPr txBox="1">
            <a:spLocks noChangeArrowheads="1"/>
          </p:cNvSpPr>
          <p:nvPr/>
        </p:nvSpPr>
        <p:spPr bwMode="auto">
          <a:xfrm>
            <a:off x="1" y="119553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 67-68)</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1152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a:off x="2879811" y="2637691"/>
            <a:ext cx="1868036" cy="1160058"/>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2800636"/>
            <a:ext cx="2463968" cy="914509"/>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7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17" y="0"/>
            <a:ext cx="8221663" cy="6858000"/>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2" name="Oval 6"/>
          <p:cNvSpPr>
            <a:spLocks noChangeArrowheads="1"/>
          </p:cNvSpPr>
          <p:nvPr/>
        </p:nvSpPr>
        <p:spPr bwMode="auto">
          <a:xfrm>
            <a:off x="5257806" y="19812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3" name="Oval 7"/>
          <p:cNvSpPr>
            <a:spLocks noChangeArrowheads="1"/>
          </p:cNvSpPr>
          <p:nvPr/>
        </p:nvSpPr>
        <p:spPr bwMode="auto">
          <a:xfrm>
            <a:off x="6858007" y="1828802"/>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4" name="Oval 8"/>
          <p:cNvSpPr>
            <a:spLocks noChangeArrowheads="1"/>
          </p:cNvSpPr>
          <p:nvPr/>
        </p:nvSpPr>
        <p:spPr bwMode="auto">
          <a:xfrm>
            <a:off x="6934207" y="60960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5" name="Text Box 9"/>
          <p:cNvSpPr txBox="1">
            <a:spLocks noChangeArrowheads="1"/>
          </p:cNvSpPr>
          <p:nvPr/>
        </p:nvSpPr>
        <p:spPr bwMode="auto">
          <a:xfrm>
            <a:off x="457200" y="3352808"/>
            <a:ext cx="6705600" cy="116944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Jerusalem (AD 47):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NIV Acts 11:30 This they did, sending their gift to the elders by Barnabas and Saul.</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46" name="Text Box 10"/>
          <p:cNvSpPr txBox="1">
            <a:spLocks noChangeArrowheads="1"/>
          </p:cNvSpPr>
          <p:nvPr/>
        </p:nvSpPr>
        <p:spPr bwMode="auto">
          <a:xfrm>
            <a:off x="457200" y="3733811"/>
            <a:ext cx="6705600" cy="1323332"/>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Ephesus (AD 57):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NIV Acts 20:17 From Miletus, Paul sent to Ephesus for the elders of the church.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47" name="Text Box 11"/>
          <p:cNvSpPr txBox="1">
            <a:spLocks noChangeArrowheads="1"/>
          </p:cNvSpPr>
          <p:nvPr/>
        </p:nvSpPr>
        <p:spPr bwMode="auto">
          <a:xfrm>
            <a:off x="457200" y="4098940"/>
            <a:ext cx="6705600" cy="1477220"/>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Galatia (AD 48):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NIV Acts 14:23 Paul and Barnabas appointed elders {or Barnabas ordained elders; or Barnabas had elders elected} for them in each church</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48" name="Text Box 12"/>
          <p:cNvSpPr txBox="1">
            <a:spLocks noChangeArrowheads="1"/>
          </p:cNvSpPr>
          <p:nvPr/>
        </p:nvSpPr>
        <p:spPr bwMode="auto">
          <a:xfrm>
            <a:off x="457200" y="4479931"/>
            <a:ext cx="6705600" cy="193888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Crete (AD 66):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NIV Titus 1:5 The reason I left you in Crete was that you might straighten out what was left unfinished and appoint {or ordain} elders in every town, as I directed you.</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49" name="Text Box 13"/>
          <p:cNvSpPr txBox="1">
            <a:spLocks noChangeArrowheads="1"/>
          </p:cNvSpPr>
          <p:nvPr/>
        </p:nvSpPr>
        <p:spPr bwMode="auto">
          <a:xfrm>
            <a:off x="457200" y="4860937"/>
            <a:ext cx="6705600" cy="163110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Philippi (AD 62):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NIV Philippians 1:1 Paul and Timothy, servants of Christ Jesus, To all the saints in Christ Jesus at Philippi, together with the overseers and deacons:</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50" name="Text Box 14"/>
          <p:cNvSpPr txBox="1">
            <a:spLocks noChangeArrowheads="1"/>
          </p:cNvSpPr>
          <p:nvPr/>
        </p:nvSpPr>
        <p:spPr bwMode="auto">
          <a:xfrm>
            <a:off x="457200" y="5241929"/>
            <a:ext cx="6705600" cy="1323332"/>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Pontus, Galatia, Cappadocia, Asia</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&amp; Bithynia (AD 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 1 Peter 5:1 To the elders among you, I appeal as a fellow elder… (cf. 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72751" name="Oval 15"/>
          <p:cNvSpPr>
            <a:spLocks noChangeArrowheads="1"/>
          </p:cNvSpPr>
          <p:nvPr/>
        </p:nvSpPr>
        <p:spPr bwMode="auto">
          <a:xfrm>
            <a:off x="7543807" y="46482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2" name="Line 16"/>
          <p:cNvSpPr>
            <a:spLocks noChangeShapeType="1"/>
          </p:cNvSpPr>
          <p:nvPr/>
        </p:nvSpPr>
        <p:spPr bwMode="auto">
          <a:xfrm flipV="1">
            <a:off x="2819400" y="3352801"/>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4" name="Line 18"/>
          <p:cNvSpPr>
            <a:spLocks noChangeShapeType="1"/>
          </p:cNvSpPr>
          <p:nvPr/>
        </p:nvSpPr>
        <p:spPr bwMode="auto">
          <a:xfrm flipV="1">
            <a:off x="3124200" y="2209801"/>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7" name="Oval 21"/>
          <p:cNvSpPr>
            <a:spLocks noChangeArrowheads="1"/>
          </p:cNvSpPr>
          <p:nvPr/>
        </p:nvSpPr>
        <p:spPr bwMode="auto">
          <a:xfrm>
            <a:off x="7010407" y="12192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8" name="Oval 22"/>
          <p:cNvSpPr>
            <a:spLocks noChangeArrowheads="1"/>
          </p:cNvSpPr>
          <p:nvPr/>
        </p:nvSpPr>
        <p:spPr bwMode="auto">
          <a:xfrm>
            <a:off x="7848606" y="16002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9" name="Oval 23"/>
          <p:cNvSpPr>
            <a:spLocks noChangeArrowheads="1"/>
          </p:cNvSpPr>
          <p:nvPr/>
        </p:nvSpPr>
        <p:spPr bwMode="auto">
          <a:xfrm>
            <a:off x="5943606" y="16764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0" name="Oval 24"/>
          <p:cNvSpPr>
            <a:spLocks noChangeArrowheads="1"/>
          </p:cNvSpPr>
          <p:nvPr/>
        </p:nvSpPr>
        <p:spPr bwMode="auto">
          <a:xfrm>
            <a:off x="6172207" y="9144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1" name="Oval 25"/>
          <p:cNvSpPr>
            <a:spLocks noChangeArrowheads="1"/>
          </p:cNvSpPr>
          <p:nvPr/>
        </p:nvSpPr>
        <p:spPr bwMode="auto">
          <a:xfrm>
            <a:off x="6553206" y="16764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2" name="Oval 26"/>
          <p:cNvSpPr>
            <a:spLocks noChangeArrowheads="1"/>
          </p:cNvSpPr>
          <p:nvPr/>
        </p:nvSpPr>
        <p:spPr bwMode="auto">
          <a:xfrm>
            <a:off x="7010407" y="2054231"/>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3" name="Oval 27"/>
          <p:cNvSpPr>
            <a:spLocks noChangeArrowheads="1"/>
          </p:cNvSpPr>
          <p:nvPr/>
        </p:nvSpPr>
        <p:spPr bwMode="auto">
          <a:xfrm>
            <a:off x="7239006" y="1828802"/>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4" name="Oval 28"/>
          <p:cNvSpPr>
            <a:spLocks noChangeArrowheads="1"/>
          </p:cNvSpPr>
          <p:nvPr/>
        </p:nvSpPr>
        <p:spPr bwMode="auto">
          <a:xfrm>
            <a:off x="4800607" y="31242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5" name="Oval 29"/>
          <p:cNvSpPr>
            <a:spLocks noChangeArrowheads="1"/>
          </p:cNvSpPr>
          <p:nvPr/>
        </p:nvSpPr>
        <p:spPr bwMode="auto">
          <a:xfrm>
            <a:off x="4343406" y="30480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6" name="Oval 30"/>
          <p:cNvSpPr>
            <a:spLocks noChangeArrowheads="1"/>
          </p:cNvSpPr>
          <p:nvPr/>
        </p:nvSpPr>
        <p:spPr bwMode="auto">
          <a:xfrm>
            <a:off x="4572008" y="30480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7" name="Text Box 31"/>
          <p:cNvSpPr txBox="1">
            <a:spLocks noChangeArrowheads="1"/>
          </p:cNvSpPr>
          <p:nvPr/>
        </p:nvSpPr>
        <p:spPr bwMode="auto">
          <a:xfrm>
            <a:off x="609600" y="107963"/>
            <a:ext cx="4953000" cy="400002"/>
          </a:xfrm>
          <a:prstGeom prst="rect">
            <a:avLst/>
          </a:prstGeom>
          <a:solidFill>
            <a:schemeClr val="bg1"/>
          </a:solidFill>
          <a:ln w="28575">
            <a:solidFill>
              <a:schemeClr val="tx2"/>
            </a:solidFill>
            <a:miter lim="800000"/>
            <a:headEnd/>
            <a:tailEnd/>
          </a:ln>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elders = overseers = bishops = pastors</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68" name="Oval 32"/>
          <p:cNvSpPr>
            <a:spLocks noChangeArrowheads="1"/>
          </p:cNvSpPr>
          <p:nvPr/>
        </p:nvSpPr>
        <p:spPr bwMode="auto">
          <a:xfrm>
            <a:off x="4114807" y="6858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541" tIns="36768" rIns="73541" bIns="36768">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14793"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55</a:t>
            </a:r>
          </a:p>
        </p:txBody>
      </p:sp>
      <p:pic>
        <p:nvPicPr>
          <p:cNvPr id="35"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7601" y="2708922"/>
            <a:ext cx="554841" cy="613585"/>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2450525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681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in all Judea and Samaria, and </a:t>
            </a:r>
            <a:r>
              <a:rPr kumimoji="0" lang="en-US" altLang="ja-JP" sz="32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mn-cs"/>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ＭＳ Ｐゴシック"/>
                <a:cs typeface="+mn-cs"/>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240970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8366404" y="41281"/>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132</a:t>
            </a:r>
          </a:p>
        </p:txBody>
      </p:sp>
      <p:sp>
        <p:nvSpPr>
          <p:cNvPr id="5" name="TextBox 4"/>
          <p:cNvSpPr txBox="1"/>
          <p:nvPr/>
        </p:nvSpPr>
        <p:spPr>
          <a:xfrm>
            <a:off x="124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 (13)</a:t>
            </a:r>
          </a:p>
        </p:txBody>
      </p:sp>
      <p:sp>
        <p:nvSpPr>
          <p:cNvPr id="6" name="TextBox 5"/>
          <p:cNvSpPr txBox="1"/>
          <p:nvPr/>
        </p:nvSpPr>
        <p:spPr>
          <a:xfrm>
            <a:off x="2317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CYRENE (12)</a:t>
            </a:r>
          </a:p>
        </p:txBody>
      </p:sp>
      <p:sp>
        <p:nvSpPr>
          <p:cNvPr id="7" name="TextBox 6"/>
          <p:cNvSpPr txBox="1"/>
          <p:nvPr/>
        </p:nvSpPr>
        <p:spPr>
          <a:xfrm>
            <a:off x="4572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 (8)</a:t>
            </a:r>
          </a:p>
        </p:txBody>
      </p:sp>
      <p:sp>
        <p:nvSpPr>
          <p:cNvPr id="8" name="TextBox 7"/>
          <p:cNvSpPr txBox="1"/>
          <p:nvPr/>
        </p:nvSpPr>
        <p:spPr>
          <a:xfrm>
            <a:off x="5334192"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PHRYGIA (9)</a:t>
            </a:r>
          </a:p>
        </p:txBody>
      </p:sp>
      <p:sp>
        <p:nvSpPr>
          <p:cNvPr id="9" name="TextBox 8"/>
          <p:cNvSpPr txBox="1"/>
          <p:nvPr/>
        </p:nvSpPr>
        <p:spPr>
          <a:xfrm>
            <a:off x="5257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PAMPHILIA (10)</a:t>
            </a:r>
          </a:p>
        </p:txBody>
      </p:sp>
      <p:sp>
        <p:nvSpPr>
          <p:cNvPr id="10" name="TextBox 9"/>
          <p:cNvSpPr txBox="1"/>
          <p:nvPr/>
        </p:nvSpPr>
        <p:spPr>
          <a:xfrm>
            <a:off x="6705757"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CAPPADOCIA (6)</a:t>
            </a:r>
          </a:p>
        </p:txBody>
      </p:sp>
      <p:sp>
        <p:nvSpPr>
          <p:cNvPr id="11" name="TextBox 10"/>
          <p:cNvSpPr txBox="1"/>
          <p:nvPr/>
        </p:nvSpPr>
        <p:spPr>
          <a:xfrm>
            <a:off x="6248497"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PONTUS (7)</a:t>
            </a:r>
          </a:p>
        </p:txBody>
      </p:sp>
      <p:sp>
        <p:nvSpPr>
          <p:cNvPr id="12" name="TextBox 11"/>
          <p:cNvSpPr txBox="1"/>
          <p:nvPr/>
        </p:nvSpPr>
        <p:spPr>
          <a:xfrm>
            <a:off x="4952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EGYPT (11)</a:t>
            </a:r>
          </a:p>
        </p:txBody>
      </p:sp>
      <p:sp>
        <p:nvSpPr>
          <p:cNvPr id="13" name="TextBox 12"/>
          <p:cNvSpPr txBox="1"/>
          <p:nvPr/>
        </p:nvSpPr>
        <p:spPr>
          <a:xfrm>
            <a:off x="3123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 (14)</a:t>
            </a:r>
          </a:p>
        </p:txBody>
      </p:sp>
      <p:sp>
        <p:nvSpPr>
          <p:cNvPr id="14" name="TextBox 13"/>
          <p:cNvSpPr txBox="1"/>
          <p:nvPr/>
        </p:nvSpPr>
        <p:spPr>
          <a:xfrm>
            <a:off x="6324368"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JUDEA (5)</a:t>
            </a:r>
          </a:p>
        </p:txBody>
      </p:sp>
      <p:sp>
        <p:nvSpPr>
          <p:cNvPr id="15" name="TextBox 14"/>
          <p:cNvSpPr txBox="1"/>
          <p:nvPr/>
        </p:nvSpPr>
        <p:spPr>
          <a:xfrm>
            <a:off x="7443971"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ARABIA (15)</a:t>
            </a:r>
          </a:p>
        </p:txBody>
      </p:sp>
      <p:sp>
        <p:nvSpPr>
          <p:cNvPr id="16" name="TextBox 15"/>
          <p:cNvSpPr txBox="1"/>
          <p:nvPr/>
        </p:nvSpPr>
        <p:spPr>
          <a:xfrm>
            <a:off x="7718585" y="1981200"/>
            <a:ext cx="15014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 (1)</a:t>
            </a:r>
          </a:p>
        </p:txBody>
      </p:sp>
      <p:sp>
        <p:nvSpPr>
          <p:cNvPr id="17" name="TextBox 16"/>
          <p:cNvSpPr txBox="1"/>
          <p:nvPr/>
        </p:nvSpPr>
        <p:spPr>
          <a:xfrm>
            <a:off x="7861348" y="3124201"/>
            <a:ext cx="13588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 (2)</a:t>
            </a:r>
          </a:p>
        </p:txBody>
      </p:sp>
      <p:sp>
        <p:nvSpPr>
          <p:cNvPr id="18" name="TextBox 17"/>
          <p:cNvSpPr txBox="1"/>
          <p:nvPr/>
        </p:nvSpPr>
        <p:spPr>
          <a:xfrm>
            <a:off x="7975412" y="3581401"/>
            <a:ext cx="124497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Elam (3)</a:t>
            </a:r>
          </a:p>
        </p:txBody>
      </p:sp>
      <p:sp>
        <p:nvSpPr>
          <p:cNvPr id="19" name="TextBox 18"/>
          <p:cNvSpPr txBox="1"/>
          <p:nvPr/>
        </p:nvSpPr>
        <p:spPr>
          <a:xfrm>
            <a:off x="6949695"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Mesopotamia (4)</a:t>
            </a:r>
          </a:p>
        </p:txBody>
      </p:sp>
      <p:sp>
        <p:nvSpPr>
          <p:cNvPr id="21" name="TextBox 20"/>
          <p:cNvSpPr txBox="1"/>
          <p:nvPr/>
        </p:nvSpPr>
        <p:spPr>
          <a:xfrm>
            <a:off x="103482" y="4992691"/>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ASIA––Roman Empire Provinces</a:t>
            </a:r>
          </a:p>
        </p:txBody>
      </p:sp>
      <p:sp>
        <p:nvSpPr>
          <p:cNvPr id="22" name="TextBox 21"/>
          <p:cNvSpPr txBox="1"/>
          <p:nvPr/>
        </p:nvSpPr>
        <p:spPr>
          <a:xfrm>
            <a:off x="101658" y="5221293"/>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––Parthian Empire Provinces</a:t>
            </a:r>
          </a:p>
        </p:txBody>
      </p:sp>
      <p:sp>
        <p:nvSpPr>
          <p:cNvPr id="23" name="TextBox 22"/>
          <p:cNvSpPr txBox="1"/>
          <p:nvPr/>
        </p:nvSpPr>
        <p:spPr>
          <a:xfrm>
            <a:off x="122964"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Rome––Cities</a:t>
            </a:r>
          </a:p>
        </p:txBody>
      </p:sp>
      <p:sp>
        <p:nvSpPr>
          <p:cNvPr id="24" name="TextBox 23"/>
          <p:cNvSpPr txBox="1"/>
          <p:nvPr/>
        </p:nvSpPr>
        <p:spPr>
          <a:xfrm>
            <a:off x="113645" y="5711825"/>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––Islands</a:t>
            </a:r>
          </a:p>
        </p:txBody>
      </p:sp>
      <p:sp>
        <p:nvSpPr>
          <p:cNvPr id="25" name="TextBox 24"/>
          <p:cNvSpPr txBox="1"/>
          <p:nvPr/>
        </p:nvSpPr>
        <p:spPr>
          <a:xfrm>
            <a:off x="186794"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Miles</a:t>
            </a:r>
          </a:p>
        </p:txBody>
      </p:sp>
      <p:sp>
        <p:nvSpPr>
          <p:cNvPr id="26" name="TextBox 25"/>
          <p:cNvSpPr txBox="1"/>
          <p:nvPr/>
        </p:nvSpPr>
        <p:spPr>
          <a:xfrm>
            <a:off x="187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Kms</a:t>
            </a: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Acts 2:9-11</a:t>
            </a:r>
          </a:p>
        </p:txBody>
      </p:sp>
      <p:sp>
        <p:nvSpPr>
          <p:cNvPr id="62" name="TextBox 61"/>
          <p:cNvSpPr txBox="1"/>
          <p:nvPr/>
        </p:nvSpPr>
        <p:spPr>
          <a:xfrm>
            <a:off x="6248859" y="4114808"/>
            <a:ext cx="1707255"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203200">
                    <a:srgbClr val="1C1C1C">
                      <a:alpha val="87000"/>
                    </a:srgbClr>
                  </a:glow>
                </a:effectLst>
                <a:uLnTx/>
                <a:uFillTx/>
                <a:latin typeface="Arial" charset="0"/>
                <a:ea typeface="ＭＳ Ｐゴシック"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41484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defRPr/>
            </a:pPr>
            <a:r>
              <a:rPr lang="en-SG" sz="3200" b="1" dirty="0">
                <a:effectLst>
                  <a:glow rad="127000">
                    <a:schemeClr val="tx1"/>
                  </a:glow>
                </a:effectLst>
                <a:latin typeface="Arial" charset="0"/>
                <a:ea typeface="ＭＳ Ｐゴシック" charset="0"/>
                <a:cs typeface="ＭＳ Ｐゴシック" charset="0"/>
              </a:rPr>
              <a:t>God will restore Israel to the land twice</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2" name="TextBox 11"/>
          <p:cNvSpPr txBox="1"/>
          <p:nvPr/>
        </p:nvSpPr>
        <p:spPr>
          <a:xfrm>
            <a:off x="4874767" y="5334000"/>
            <a:ext cx="172333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Lower Egypt</a:t>
            </a:r>
          </a:p>
        </p:txBody>
      </p:sp>
      <p:sp>
        <p:nvSpPr>
          <p:cNvPr id="13" name="TextBox 12"/>
          <p:cNvSpPr txBox="1"/>
          <p:nvPr/>
        </p:nvSpPr>
        <p:spPr>
          <a:xfrm>
            <a:off x="4391657" y="3116072"/>
            <a:ext cx="236293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Islands of the Sea</a:t>
            </a:r>
          </a:p>
        </p:txBody>
      </p:sp>
      <p:sp>
        <p:nvSpPr>
          <p:cNvPr id="16" name="TextBox 15"/>
          <p:cNvSpPr txBox="1"/>
          <p:nvPr/>
        </p:nvSpPr>
        <p:spPr>
          <a:xfrm>
            <a:off x="7913820" y="1981200"/>
            <a:ext cx="111098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Assyria</a:t>
            </a:r>
          </a:p>
        </p:txBody>
      </p:sp>
      <p:sp>
        <p:nvSpPr>
          <p:cNvPr id="18" name="TextBox 17"/>
          <p:cNvSpPr txBox="1"/>
          <p:nvPr/>
        </p:nvSpPr>
        <p:spPr>
          <a:xfrm>
            <a:off x="8164234" y="3581401"/>
            <a:ext cx="86733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Elam </a:t>
            </a:r>
          </a:p>
        </p:txBody>
      </p:sp>
      <p:sp>
        <p:nvSpPr>
          <p:cNvPr id="19" name="TextBox 18"/>
          <p:cNvSpPr txBox="1"/>
          <p:nvPr/>
        </p:nvSpPr>
        <p:spPr>
          <a:xfrm>
            <a:off x="7666632" y="2590801"/>
            <a:ext cx="141075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Babylonia</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5" name="Straight Connector 64"/>
          <p:cNvCxnSpPr>
            <a:cxnSpLocks noChangeShapeType="1"/>
          </p:cNvCxnSpPr>
          <p:nvPr/>
        </p:nvCxnSpPr>
        <p:spPr bwMode="auto">
          <a:xfrm rot="10800000" flipV="1">
            <a:off x="7766074" y="4029099"/>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8" name="Straight Connector 87"/>
          <p:cNvCxnSpPr>
            <a:cxnSpLocks noChangeShapeType="1"/>
          </p:cNvCxnSpPr>
          <p:nvPr/>
        </p:nvCxnSpPr>
        <p:spPr bwMode="auto">
          <a:xfrm flipH="1">
            <a:off x="5791200" y="4640073"/>
            <a:ext cx="806902" cy="693927"/>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
        <p:nvSpPr>
          <p:cNvPr id="72" name="TextBox 71">
            <a:extLst>
              <a:ext uri="{FF2B5EF4-FFF2-40B4-BE49-F238E27FC236}">
                <a16:creationId xmlns:a16="http://schemas.microsoft.com/office/drawing/2014/main" id="{71DD709A-7BD6-6061-C65B-A79665E3C52A}"/>
              </a:ext>
            </a:extLst>
          </p:cNvPr>
          <p:cNvSpPr txBox="1"/>
          <p:nvPr/>
        </p:nvSpPr>
        <p:spPr>
          <a:xfrm>
            <a:off x="4800600" y="5792543"/>
            <a:ext cx="171051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Upper Egypt</a:t>
            </a:r>
          </a:p>
        </p:txBody>
      </p:sp>
      <p:sp>
        <p:nvSpPr>
          <p:cNvPr id="73" name="TextBox 72">
            <a:extLst>
              <a:ext uri="{FF2B5EF4-FFF2-40B4-BE49-F238E27FC236}">
                <a16:creationId xmlns:a16="http://schemas.microsoft.com/office/drawing/2014/main" id="{FD5D6B70-84B1-BD61-BEA1-B16851841C24}"/>
              </a:ext>
            </a:extLst>
          </p:cNvPr>
          <p:cNvSpPr txBox="1"/>
          <p:nvPr/>
        </p:nvSpPr>
        <p:spPr>
          <a:xfrm>
            <a:off x="5636674" y="6276637"/>
            <a:ext cx="82725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Cush</a:t>
            </a:r>
          </a:p>
        </p:txBody>
      </p:sp>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51435" y="1005075"/>
            <a:ext cx="4392709" cy="567156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In that day the L</a:t>
            </a:r>
            <a:r>
              <a:rPr kumimoji="0" lang="en-US" sz="2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 will reach out his hand a second time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to reclaim the remnant that is left of his people from Assyria, from Lower Egypt, from Upper Egypt, from Cush, from Elam, from Babylonia, from Hamath, and from the islands of the sea”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11:12 NIV).</a:t>
            </a:r>
          </a:p>
        </p:txBody>
      </p:sp>
      <p:cxnSp>
        <p:nvCxnSpPr>
          <p:cNvPr id="76" name="Straight Connector 75">
            <a:extLst>
              <a:ext uri="{FF2B5EF4-FFF2-40B4-BE49-F238E27FC236}">
                <a16:creationId xmlns:a16="http://schemas.microsoft.com/office/drawing/2014/main" id="{01E76918-7992-F128-5100-9171430FD7EB}"/>
              </a:ext>
            </a:extLst>
          </p:cNvPr>
          <p:cNvCxnSpPr>
            <a:cxnSpLocks noChangeShapeType="1"/>
          </p:cNvCxnSpPr>
          <p:nvPr/>
        </p:nvCxnSpPr>
        <p:spPr bwMode="auto">
          <a:xfrm flipH="1">
            <a:off x="6209212" y="4800599"/>
            <a:ext cx="572588" cy="964475"/>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8" name="Straight Connector 77">
            <a:extLst>
              <a:ext uri="{FF2B5EF4-FFF2-40B4-BE49-F238E27FC236}">
                <a16:creationId xmlns:a16="http://schemas.microsoft.com/office/drawing/2014/main" id="{DD0CE611-F6F7-A0CD-21B9-95F5E1A85146}"/>
              </a:ext>
            </a:extLst>
          </p:cNvPr>
          <p:cNvCxnSpPr>
            <a:cxnSpLocks noChangeShapeType="1"/>
          </p:cNvCxnSpPr>
          <p:nvPr/>
        </p:nvCxnSpPr>
        <p:spPr bwMode="auto">
          <a:xfrm flipH="1">
            <a:off x="6457406" y="4728774"/>
            <a:ext cx="627602" cy="1754757"/>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
        <p:nvSpPr>
          <p:cNvPr id="62" name="TextBox 61"/>
          <p:cNvSpPr txBox="1"/>
          <p:nvPr/>
        </p:nvSpPr>
        <p:spPr>
          <a:xfrm>
            <a:off x="6607908" y="4114808"/>
            <a:ext cx="989159" cy="461558"/>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rPr>
              <a:t>Israel</a:t>
            </a:r>
          </a:p>
        </p:txBody>
      </p:sp>
    </p:spTree>
    <p:extLst>
      <p:ext uri="{BB962C8B-B14F-4D97-AF65-F5344CB8AC3E}">
        <p14:creationId xmlns:p14="http://schemas.microsoft.com/office/powerpoint/2010/main" val="89534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16"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par>
                                <p:cTn id="40" presetID="53" presetClass="entr" presetSubtype="16"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Effect transition="in" filter="fade">
                                      <p:cBhvr>
                                        <p:cTn id="44" dur="500"/>
                                        <p:tgtEl>
                                          <p:spTgt spid="65"/>
                                        </p:tgtEl>
                                      </p:cBhvr>
                                    </p:animEffect>
                                  </p:childTnLst>
                                </p:cTn>
                              </p:par>
                              <p:par>
                                <p:cTn id="45" presetID="53" presetClass="entr" presetSubtype="16"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p:cTn id="47" dur="500" fill="hold"/>
                                        <p:tgtEl>
                                          <p:spTgt spid="68"/>
                                        </p:tgtEl>
                                        <p:attrNameLst>
                                          <p:attrName>ppt_w</p:attrName>
                                        </p:attrNameLst>
                                      </p:cBhvr>
                                      <p:tavLst>
                                        <p:tav tm="0">
                                          <p:val>
                                            <p:fltVal val="0"/>
                                          </p:val>
                                        </p:tav>
                                        <p:tav tm="100000">
                                          <p:val>
                                            <p:strVal val="#ppt_w"/>
                                          </p:val>
                                        </p:tav>
                                      </p:tavLst>
                                    </p:anim>
                                    <p:anim calcmode="lin" valueType="num">
                                      <p:cBhvr>
                                        <p:cTn id="48" dur="500" fill="hold"/>
                                        <p:tgtEl>
                                          <p:spTgt spid="68"/>
                                        </p:tgtEl>
                                        <p:attrNameLst>
                                          <p:attrName>ppt_h</p:attrName>
                                        </p:attrNameLst>
                                      </p:cBhvr>
                                      <p:tavLst>
                                        <p:tav tm="0">
                                          <p:val>
                                            <p:fltVal val="0"/>
                                          </p:val>
                                        </p:tav>
                                        <p:tav tm="100000">
                                          <p:val>
                                            <p:strVal val="#ppt_h"/>
                                          </p:val>
                                        </p:tav>
                                      </p:tavLst>
                                    </p:anim>
                                    <p:animEffect transition="in" filter="fade">
                                      <p:cBhvr>
                                        <p:cTn id="49" dur="500"/>
                                        <p:tgtEl>
                                          <p:spTgt spid="68"/>
                                        </p:tgtEl>
                                      </p:cBhvr>
                                    </p:animEffect>
                                  </p:childTnLst>
                                </p:cTn>
                              </p:par>
                              <p:par>
                                <p:cTn id="50" presetID="53" presetClass="entr" presetSubtype="16"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 calcmode="lin" valueType="num">
                                      <p:cBhvr>
                                        <p:cTn id="52" dur="500" fill="hold"/>
                                        <p:tgtEl>
                                          <p:spTgt spid="71"/>
                                        </p:tgtEl>
                                        <p:attrNameLst>
                                          <p:attrName>ppt_w</p:attrName>
                                        </p:attrNameLst>
                                      </p:cBhvr>
                                      <p:tavLst>
                                        <p:tav tm="0">
                                          <p:val>
                                            <p:fltVal val="0"/>
                                          </p:val>
                                        </p:tav>
                                        <p:tav tm="100000">
                                          <p:val>
                                            <p:strVal val="#ppt_w"/>
                                          </p:val>
                                        </p:tav>
                                      </p:tavLst>
                                    </p:anim>
                                    <p:anim calcmode="lin" valueType="num">
                                      <p:cBhvr>
                                        <p:cTn id="53" dur="500" fill="hold"/>
                                        <p:tgtEl>
                                          <p:spTgt spid="71"/>
                                        </p:tgtEl>
                                        <p:attrNameLst>
                                          <p:attrName>ppt_h</p:attrName>
                                        </p:attrNameLst>
                                      </p:cBhvr>
                                      <p:tavLst>
                                        <p:tav tm="0">
                                          <p:val>
                                            <p:fltVal val="0"/>
                                          </p:val>
                                        </p:tav>
                                        <p:tav tm="100000">
                                          <p:val>
                                            <p:strVal val="#ppt_h"/>
                                          </p:val>
                                        </p:tav>
                                      </p:tavLst>
                                    </p:anim>
                                    <p:animEffect transition="in" filter="fade">
                                      <p:cBhvr>
                                        <p:cTn id="54" dur="500"/>
                                        <p:tgtEl>
                                          <p:spTgt spid="71"/>
                                        </p:tgtEl>
                                      </p:cBhvr>
                                    </p:animEffect>
                                  </p:childTnLst>
                                </p:cTn>
                              </p:par>
                              <p:par>
                                <p:cTn id="55" presetID="53" presetClass="entr" presetSubtype="16"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p:cTn id="57" dur="500" fill="hold"/>
                                        <p:tgtEl>
                                          <p:spTgt spid="74"/>
                                        </p:tgtEl>
                                        <p:attrNameLst>
                                          <p:attrName>ppt_w</p:attrName>
                                        </p:attrNameLst>
                                      </p:cBhvr>
                                      <p:tavLst>
                                        <p:tav tm="0">
                                          <p:val>
                                            <p:fltVal val="0"/>
                                          </p:val>
                                        </p:tav>
                                        <p:tav tm="100000">
                                          <p:val>
                                            <p:strVal val="#ppt_w"/>
                                          </p:val>
                                        </p:tav>
                                      </p:tavLst>
                                    </p:anim>
                                    <p:anim calcmode="lin" valueType="num">
                                      <p:cBhvr>
                                        <p:cTn id="58" dur="500" fill="hold"/>
                                        <p:tgtEl>
                                          <p:spTgt spid="74"/>
                                        </p:tgtEl>
                                        <p:attrNameLst>
                                          <p:attrName>ppt_h</p:attrName>
                                        </p:attrNameLst>
                                      </p:cBhvr>
                                      <p:tavLst>
                                        <p:tav tm="0">
                                          <p:val>
                                            <p:fltVal val="0"/>
                                          </p:val>
                                        </p:tav>
                                        <p:tav tm="100000">
                                          <p:val>
                                            <p:strVal val="#ppt_h"/>
                                          </p:val>
                                        </p:tav>
                                      </p:tavLst>
                                    </p:anim>
                                    <p:animEffect transition="in" filter="fade">
                                      <p:cBhvr>
                                        <p:cTn id="59" dur="500"/>
                                        <p:tgtEl>
                                          <p:spTgt spid="74"/>
                                        </p:tgtEl>
                                      </p:cBhvr>
                                    </p:animEffect>
                                  </p:childTnLst>
                                </p:cTn>
                              </p:par>
                              <p:par>
                                <p:cTn id="60" presetID="53" presetClass="entr" presetSubtype="16" fill="hold" nodeType="withEffect">
                                  <p:stCondLst>
                                    <p:cond delay="0"/>
                                  </p:stCondLst>
                                  <p:childTnLst>
                                    <p:set>
                                      <p:cBhvr>
                                        <p:cTn id="61" dur="1" fill="hold">
                                          <p:stCondLst>
                                            <p:cond delay="0"/>
                                          </p:stCondLst>
                                        </p:cTn>
                                        <p:tgtEl>
                                          <p:spTgt spid="77"/>
                                        </p:tgtEl>
                                        <p:attrNameLst>
                                          <p:attrName>style.visibility</p:attrName>
                                        </p:attrNameLst>
                                      </p:cBhvr>
                                      <p:to>
                                        <p:strVal val="visible"/>
                                      </p:to>
                                    </p:set>
                                    <p:anim calcmode="lin" valueType="num">
                                      <p:cBhvr>
                                        <p:cTn id="62" dur="500" fill="hold"/>
                                        <p:tgtEl>
                                          <p:spTgt spid="77"/>
                                        </p:tgtEl>
                                        <p:attrNameLst>
                                          <p:attrName>ppt_w</p:attrName>
                                        </p:attrNameLst>
                                      </p:cBhvr>
                                      <p:tavLst>
                                        <p:tav tm="0">
                                          <p:val>
                                            <p:fltVal val="0"/>
                                          </p:val>
                                        </p:tav>
                                        <p:tav tm="100000">
                                          <p:val>
                                            <p:strVal val="#ppt_w"/>
                                          </p:val>
                                        </p:tav>
                                      </p:tavLst>
                                    </p:anim>
                                    <p:anim calcmode="lin" valueType="num">
                                      <p:cBhvr>
                                        <p:cTn id="63" dur="500" fill="hold"/>
                                        <p:tgtEl>
                                          <p:spTgt spid="77"/>
                                        </p:tgtEl>
                                        <p:attrNameLst>
                                          <p:attrName>ppt_h</p:attrName>
                                        </p:attrNameLst>
                                      </p:cBhvr>
                                      <p:tavLst>
                                        <p:tav tm="0">
                                          <p:val>
                                            <p:fltVal val="0"/>
                                          </p:val>
                                        </p:tav>
                                        <p:tav tm="100000">
                                          <p:val>
                                            <p:strVal val="#ppt_h"/>
                                          </p:val>
                                        </p:tav>
                                      </p:tavLst>
                                    </p:anim>
                                    <p:animEffect transition="in" filter="fade">
                                      <p:cBhvr>
                                        <p:cTn id="64" dur="500"/>
                                        <p:tgtEl>
                                          <p:spTgt spid="77"/>
                                        </p:tgtEl>
                                      </p:cBhvr>
                                    </p:animEffect>
                                  </p:childTnLst>
                                </p:cTn>
                              </p:par>
                              <p:par>
                                <p:cTn id="65" presetID="53" presetClass="entr" presetSubtype="16" fill="hold" nodeType="withEffect">
                                  <p:stCondLst>
                                    <p:cond delay="0"/>
                                  </p:stCondLst>
                                  <p:childTnLst>
                                    <p:set>
                                      <p:cBhvr>
                                        <p:cTn id="66" dur="1" fill="hold">
                                          <p:stCondLst>
                                            <p:cond delay="0"/>
                                          </p:stCondLst>
                                        </p:cTn>
                                        <p:tgtEl>
                                          <p:spTgt spid="84"/>
                                        </p:tgtEl>
                                        <p:attrNameLst>
                                          <p:attrName>style.visibility</p:attrName>
                                        </p:attrNameLst>
                                      </p:cBhvr>
                                      <p:to>
                                        <p:strVal val="visible"/>
                                      </p:to>
                                    </p:set>
                                    <p:anim calcmode="lin" valueType="num">
                                      <p:cBhvr>
                                        <p:cTn id="67" dur="500" fill="hold"/>
                                        <p:tgtEl>
                                          <p:spTgt spid="84"/>
                                        </p:tgtEl>
                                        <p:attrNameLst>
                                          <p:attrName>ppt_w</p:attrName>
                                        </p:attrNameLst>
                                      </p:cBhvr>
                                      <p:tavLst>
                                        <p:tav tm="0">
                                          <p:val>
                                            <p:fltVal val="0"/>
                                          </p:val>
                                        </p:tav>
                                        <p:tav tm="100000">
                                          <p:val>
                                            <p:strVal val="#ppt_w"/>
                                          </p:val>
                                        </p:tav>
                                      </p:tavLst>
                                    </p:anim>
                                    <p:anim calcmode="lin" valueType="num">
                                      <p:cBhvr>
                                        <p:cTn id="68" dur="500" fill="hold"/>
                                        <p:tgtEl>
                                          <p:spTgt spid="84"/>
                                        </p:tgtEl>
                                        <p:attrNameLst>
                                          <p:attrName>ppt_h</p:attrName>
                                        </p:attrNameLst>
                                      </p:cBhvr>
                                      <p:tavLst>
                                        <p:tav tm="0">
                                          <p:val>
                                            <p:fltVal val="0"/>
                                          </p:val>
                                        </p:tav>
                                        <p:tav tm="100000">
                                          <p:val>
                                            <p:strVal val="#ppt_h"/>
                                          </p:val>
                                        </p:tav>
                                      </p:tavLst>
                                    </p:anim>
                                    <p:animEffect transition="in" filter="fade">
                                      <p:cBhvr>
                                        <p:cTn id="69" dur="500"/>
                                        <p:tgtEl>
                                          <p:spTgt spid="84"/>
                                        </p:tgtEl>
                                      </p:cBhvr>
                                    </p:animEffect>
                                  </p:childTnLst>
                                </p:cTn>
                              </p:par>
                              <p:par>
                                <p:cTn id="70" presetID="53" presetClass="entr" presetSubtype="16"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 calcmode="lin" valueType="num">
                                      <p:cBhvr>
                                        <p:cTn id="72" dur="500" fill="hold"/>
                                        <p:tgtEl>
                                          <p:spTgt spid="86"/>
                                        </p:tgtEl>
                                        <p:attrNameLst>
                                          <p:attrName>ppt_w</p:attrName>
                                        </p:attrNameLst>
                                      </p:cBhvr>
                                      <p:tavLst>
                                        <p:tav tm="0">
                                          <p:val>
                                            <p:fltVal val="0"/>
                                          </p:val>
                                        </p:tav>
                                        <p:tav tm="100000">
                                          <p:val>
                                            <p:strVal val="#ppt_w"/>
                                          </p:val>
                                        </p:tav>
                                      </p:tavLst>
                                    </p:anim>
                                    <p:anim calcmode="lin" valueType="num">
                                      <p:cBhvr>
                                        <p:cTn id="73" dur="500" fill="hold"/>
                                        <p:tgtEl>
                                          <p:spTgt spid="86"/>
                                        </p:tgtEl>
                                        <p:attrNameLst>
                                          <p:attrName>ppt_h</p:attrName>
                                        </p:attrNameLst>
                                      </p:cBhvr>
                                      <p:tavLst>
                                        <p:tav tm="0">
                                          <p:val>
                                            <p:fltVal val="0"/>
                                          </p:val>
                                        </p:tav>
                                        <p:tav tm="100000">
                                          <p:val>
                                            <p:strVal val="#ppt_h"/>
                                          </p:val>
                                        </p:tav>
                                      </p:tavLst>
                                    </p:anim>
                                    <p:animEffect transition="in" filter="fade">
                                      <p:cBhvr>
                                        <p:cTn id="74" dur="500"/>
                                        <p:tgtEl>
                                          <p:spTgt spid="86"/>
                                        </p:tgtEl>
                                      </p:cBhvr>
                                    </p:animEffect>
                                  </p:childTnLst>
                                </p:cTn>
                              </p:par>
                              <p:par>
                                <p:cTn id="75" presetID="53" presetClass="entr" presetSubtype="16" fill="hold" nodeType="withEffect">
                                  <p:stCondLst>
                                    <p:cond delay="0"/>
                                  </p:stCondLst>
                                  <p:childTnLst>
                                    <p:set>
                                      <p:cBhvr>
                                        <p:cTn id="76" dur="1" fill="hold">
                                          <p:stCondLst>
                                            <p:cond delay="0"/>
                                          </p:stCondLst>
                                        </p:cTn>
                                        <p:tgtEl>
                                          <p:spTgt spid="88"/>
                                        </p:tgtEl>
                                        <p:attrNameLst>
                                          <p:attrName>style.visibility</p:attrName>
                                        </p:attrNameLst>
                                      </p:cBhvr>
                                      <p:to>
                                        <p:strVal val="visible"/>
                                      </p:to>
                                    </p:set>
                                    <p:anim calcmode="lin" valueType="num">
                                      <p:cBhvr>
                                        <p:cTn id="77" dur="500" fill="hold"/>
                                        <p:tgtEl>
                                          <p:spTgt spid="88"/>
                                        </p:tgtEl>
                                        <p:attrNameLst>
                                          <p:attrName>ppt_w</p:attrName>
                                        </p:attrNameLst>
                                      </p:cBhvr>
                                      <p:tavLst>
                                        <p:tav tm="0">
                                          <p:val>
                                            <p:fltVal val="0"/>
                                          </p:val>
                                        </p:tav>
                                        <p:tav tm="100000">
                                          <p:val>
                                            <p:strVal val="#ppt_w"/>
                                          </p:val>
                                        </p:tav>
                                      </p:tavLst>
                                    </p:anim>
                                    <p:anim calcmode="lin" valueType="num">
                                      <p:cBhvr>
                                        <p:cTn id="78" dur="500" fill="hold"/>
                                        <p:tgtEl>
                                          <p:spTgt spid="88"/>
                                        </p:tgtEl>
                                        <p:attrNameLst>
                                          <p:attrName>ppt_h</p:attrName>
                                        </p:attrNameLst>
                                      </p:cBhvr>
                                      <p:tavLst>
                                        <p:tav tm="0">
                                          <p:val>
                                            <p:fltVal val="0"/>
                                          </p:val>
                                        </p:tav>
                                        <p:tav tm="100000">
                                          <p:val>
                                            <p:strVal val="#ppt_h"/>
                                          </p:val>
                                        </p:tav>
                                      </p:tavLst>
                                    </p:anim>
                                    <p:animEffect transition="in" filter="fade">
                                      <p:cBhvr>
                                        <p:cTn id="79" dur="500"/>
                                        <p:tgtEl>
                                          <p:spTgt spid="88"/>
                                        </p:tgtEl>
                                      </p:cBhvr>
                                    </p:animEffect>
                                  </p:childTnLst>
                                </p:cTn>
                              </p:par>
                              <p:par>
                                <p:cTn id="80" presetID="53" presetClass="entr" presetSubtype="16"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anim calcmode="lin" valueType="num">
                                      <p:cBhvr>
                                        <p:cTn id="82" dur="500" fill="hold"/>
                                        <p:tgtEl>
                                          <p:spTgt spid="90"/>
                                        </p:tgtEl>
                                        <p:attrNameLst>
                                          <p:attrName>ppt_w</p:attrName>
                                        </p:attrNameLst>
                                      </p:cBhvr>
                                      <p:tavLst>
                                        <p:tav tm="0">
                                          <p:val>
                                            <p:fltVal val="0"/>
                                          </p:val>
                                        </p:tav>
                                        <p:tav tm="100000">
                                          <p:val>
                                            <p:strVal val="#ppt_w"/>
                                          </p:val>
                                        </p:tav>
                                      </p:tavLst>
                                    </p:anim>
                                    <p:anim calcmode="lin" valueType="num">
                                      <p:cBhvr>
                                        <p:cTn id="83" dur="500" fill="hold"/>
                                        <p:tgtEl>
                                          <p:spTgt spid="90"/>
                                        </p:tgtEl>
                                        <p:attrNameLst>
                                          <p:attrName>ppt_h</p:attrName>
                                        </p:attrNameLst>
                                      </p:cBhvr>
                                      <p:tavLst>
                                        <p:tav tm="0">
                                          <p:val>
                                            <p:fltVal val="0"/>
                                          </p:val>
                                        </p:tav>
                                        <p:tav tm="100000">
                                          <p:val>
                                            <p:strVal val="#ppt_h"/>
                                          </p:val>
                                        </p:tav>
                                      </p:tavLst>
                                    </p:anim>
                                    <p:animEffect transition="in" filter="fade">
                                      <p:cBhvr>
                                        <p:cTn id="84" dur="500"/>
                                        <p:tgtEl>
                                          <p:spTgt spid="90"/>
                                        </p:tgtEl>
                                      </p:cBhvr>
                                    </p:animEffect>
                                  </p:childTnLst>
                                </p:cTn>
                              </p:par>
                              <p:par>
                                <p:cTn id="85" presetID="53" presetClass="entr" presetSubtype="16" fill="hold" nodeType="with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p:cTn id="87" dur="500" fill="hold"/>
                                        <p:tgtEl>
                                          <p:spTgt spid="92"/>
                                        </p:tgtEl>
                                        <p:attrNameLst>
                                          <p:attrName>ppt_w</p:attrName>
                                        </p:attrNameLst>
                                      </p:cBhvr>
                                      <p:tavLst>
                                        <p:tav tm="0">
                                          <p:val>
                                            <p:fltVal val="0"/>
                                          </p:val>
                                        </p:tav>
                                        <p:tav tm="100000">
                                          <p:val>
                                            <p:strVal val="#ppt_w"/>
                                          </p:val>
                                        </p:tav>
                                      </p:tavLst>
                                    </p:anim>
                                    <p:anim calcmode="lin" valueType="num">
                                      <p:cBhvr>
                                        <p:cTn id="88" dur="500" fill="hold"/>
                                        <p:tgtEl>
                                          <p:spTgt spid="92"/>
                                        </p:tgtEl>
                                        <p:attrNameLst>
                                          <p:attrName>ppt_h</p:attrName>
                                        </p:attrNameLst>
                                      </p:cBhvr>
                                      <p:tavLst>
                                        <p:tav tm="0">
                                          <p:val>
                                            <p:fltVal val="0"/>
                                          </p:val>
                                        </p:tav>
                                        <p:tav tm="100000">
                                          <p:val>
                                            <p:strVal val="#ppt_h"/>
                                          </p:val>
                                        </p:tav>
                                      </p:tavLst>
                                    </p:anim>
                                    <p:animEffect transition="in" filter="fade">
                                      <p:cBhvr>
                                        <p:cTn id="89" dur="500"/>
                                        <p:tgtEl>
                                          <p:spTgt spid="92"/>
                                        </p:tgtEl>
                                      </p:cBhvr>
                                    </p:animEffect>
                                  </p:childTnLst>
                                </p:cTn>
                              </p:par>
                              <p:par>
                                <p:cTn id="90" presetID="53" presetClass="entr" presetSubtype="16" fill="hold" nodeType="withEffect">
                                  <p:stCondLst>
                                    <p:cond delay="0"/>
                                  </p:stCondLst>
                                  <p:childTnLst>
                                    <p:set>
                                      <p:cBhvr>
                                        <p:cTn id="91" dur="1" fill="hold">
                                          <p:stCondLst>
                                            <p:cond delay="0"/>
                                          </p:stCondLst>
                                        </p:cTn>
                                        <p:tgtEl>
                                          <p:spTgt spid="95"/>
                                        </p:tgtEl>
                                        <p:attrNameLst>
                                          <p:attrName>style.visibility</p:attrName>
                                        </p:attrNameLst>
                                      </p:cBhvr>
                                      <p:to>
                                        <p:strVal val="visible"/>
                                      </p:to>
                                    </p:set>
                                    <p:anim calcmode="lin" valueType="num">
                                      <p:cBhvr>
                                        <p:cTn id="92" dur="500" fill="hold"/>
                                        <p:tgtEl>
                                          <p:spTgt spid="95"/>
                                        </p:tgtEl>
                                        <p:attrNameLst>
                                          <p:attrName>ppt_w</p:attrName>
                                        </p:attrNameLst>
                                      </p:cBhvr>
                                      <p:tavLst>
                                        <p:tav tm="0">
                                          <p:val>
                                            <p:fltVal val="0"/>
                                          </p:val>
                                        </p:tav>
                                        <p:tav tm="100000">
                                          <p:val>
                                            <p:strVal val="#ppt_w"/>
                                          </p:val>
                                        </p:tav>
                                      </p:tavLst>
                                    </p:anim>
                                    <p:anim calcmode="lin" valueType="num">
                                      <p:cBhvr>
                                        <p:cTn id="93" dur="500" fill="hold"/>
                                        <p:tgtEl>
                                          <p:spTgt spid="95"/>
                                        </p:tgtEl>
                                        <p:attrNameLst>
                                          <p:attrName>ppt_h</p:attrName>
                                        </p:attrNameLst>
                                      </p:cBhvr>
                                      <p:tavLst>
                                        <p:tav tm="0">
                                          <p:val>
                                            <p:fltVal val="0"/>
                                          </p:val>
                                        </p:tav>
                                        <p:tav tm="100000">
                                          <p:val>
                                            <p:strVal val="#ppt_h"/>
                                          </p:val>
                                        </p:tav>
                                      </p:tavLst>
                                    </p:anim>
                                    <p:animEffect transition="in" filter="fade">
                                      <p:cBhvr>
                                        <p:cTn id="94" dur="500"/>
                                        <p:tgtEl>
                                          <p:spTgt spid="95"/>
                                        </p:tgtEl>
                                      </p:cBhvr>
                                    </p:animEffect>
                                  </p:childTnLst>
                                </p:cTn>
                              </p:par>
                              <p:par>
                                <p:cTn id="95" presetID="53" presetClass="entr" presetSubtype="16" fill="hold" nodeType="withEffect">
                                  <p:stCondLst>
                                    <p:cond delay="0"/>
                                  </p:stCondLst>
                                  <p:childTnLst>
                                    <p:set>
                                      <p:cBhvr>
                                        <p:cTn id="96" dur="1" fill="hold">
                                          <p:stCondLst>
                                            <p:cond delay="0"/>
                                          </p:stCondLst>
                                        </p:cTn>
                                        <p:tgtEl>
                                          <p:spTgt spid="101"/>
                                        </p:tgtEl>
                                        <p:attrNameLst>
                                          <p:attrName>style.visibility</p:attrName>
                                        </p:attrNameLst>
                                      </p:cBhvr>
                                      <p:to>
                                        <p:strVal val="visible"/>
                                      </p:to>
                                    </p:set>
                                    <p:anim calcmode="lin" valueType="num">
                                      <p:cBhvr>
                                        <p:cTn id="97" dur="500" fill="hold"/>
                                        <p:tgtEl>
                                          <p:spTgt spid="101"/>
                                        </p:tgtEl>
                                        <p:attrNameLst>
                                          <p:attrName>ppt_w</p:attrName>
                                        </p:attrNameLst>
                                      </p:cBhvr>
                                      <p:tavLst>
                                        <p:tav tm="0">
                                          <p:val>
                                            <p:fltVal val="0"/>
                                          </p:val>
                                        </p:tav>
                                        <p:tav tm="100000">
                                          <p:val>
                                            <p:strVal val="#ppt_w"/>
                                          </p:val>
                                        </p:tav>
                                      </p:tavLst>
                                    </p:anim>
                                    <p:anim calcmode="lin" valueType="num">
                                      <p:cBhvr>
                                        <p:cTn id="98" dur="500" fill="hold"/>
                                        <p:tgtEl>
                                          <p:spTgt spid="101"/>
                                        </p:tgtEl>
                                        <p:attrNameLst>
                                          <p:attrName>ppt_h</p:attrName>
                                        </p:attrNameLst>
                                      </p:cBhvr>
                                      <p:tavLst>
                                        <p:tav tm="0">
                                          <p:val>
                                            <p:fltVal val="0"/>
                                          </p:val>
                                        </p:tav>
                                        <p:tav tm="100000">
                                          <p:val>
                                            <p:strVal val="#ppt_h"/>
                                          </p:val>
                                        </p:tav>
                                      </p:tavLst>
                                    </p:anim>
                                    <p:animEffect transition="in" filter="fade">
                                      <p:cBhvr>
                                        <p:cTn id="99" dur="500"/>
                                        <p:tgtEl>
                                          <p:spTgt spid="101"/>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 calcmode="lin" valueType="num">
                                      <p:cBhvr>
                                        <p:cTn id="102" dur="500" fill="hold"/>
                                        <p:tgtEl>
                                          <p:spTgt spid="72"/>
                                        </p:tgtEl>
                                        <p:attrNameLst>
                                          <p:attrName>ppt_w</p:attrName>
                                        </p:attrNameLst>
                                      </p:cBhvr>
                                      <p:tavLst>
                                        <p:tav tm="0">
                                          <p:val>
                                            <p:fltVal val="0"/>
                                          </p:val>
                                        </p:tav>
                                        <p:tav tm="100000">
                                          <p:val>
                                            <p:strVal val="#ppt_w"/>
                                          </p:val>
                                        </p:tav>
                                      </p:tavLst>
                                    </p:anim>
                                    <p:anim calcmode="lin" valueType="num">
                                      <p:cBhvr>
                                        <p:cTn id="103" dur="500" fill="hold"/>
                                        <p:tgtEl>
                                          <p:spTgt spid="72"/>
                                        </p:tgtEl>
                                        <p:attrNameLst>
                                          <p:attrName>ppt_h</p:attrName>
                                        </p:attrNameLst>
                                      </p:cBhvr>
                                      <p:tavLst>
                                        <p:tav tm="0">
                                          <p:val>
                                            <p:fltVal val="0"/>
                                          </p:val>
                                        </p:tav>
                                        <p:tav tm="100000">
                                          <p:val>
                                            <p:strVal val="#ppt_h"/>
                                          </p:val>
                                        </p:tav>
                                      </p:tavLst>
                                    </p:anim>
                                    <p:animEffect transition="in" filter="fade">
                                      <p:cBhvr>
                                        <p:cTn id="104" dur="500"/>
                                        <p:tgtEl>
                                          <p:spTgt spid="72"/>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anim calcmode="lin" valueType="num">
                                      <p:cBhvr>
                                        <p:cTn id="107" dur="500" fill="hold"/>
                                        <p:tgtEl>
                                          <p:spTgt spid="73"/>
                                        </p:tgtEl>
                                        <p:attrNameLst>
                                          <p:attrName>ppt_w</p:attrName>
                                        </p:attrNameLst>
                                      </p:cBhvr>
                                      <p:tavLst>
                                        <p:tav tm="0">
                                          <p:val>
                                            <p:fltVal val="0"/>
                                          </p:val>
                                        </p:tav>
                                        <p:tav tm="100000">
                                          <p:val>
                                            <p:strVal val="#ppt_w"/>
                                          </p:val>
                                        </p:tav>
                                      </p:tavLst>
                                    </p:anim>
                                    <p:anim calcmode="lin" valueType="num">
                                      <p:cBhvr>
                                        <p:cTn id="108" dur="500" fill="hold"/>
                                        <p:tgtEl>
                                          <p:spTgt spid="73"/>
                                        </p:tgtEl>
                                        <p:attrNameLst>
                                          <p:attrName>ppt_h</p:attrName>
                                        </p:attrNameLst>
                                      </p:cBhvr>
                                      <p:tavLst>
                                        <p:tav tm="0">
                                          <p:val>
                                            <p:fltVal val="0"/>
                                          </p:val>
                                        </p:tav>
                                        <p:tav tm="100000">
                                          <p:val>
                                            <p:strVal val="#ppt_h"/>
                                          </p:val>
                                        </p:tav>
                                      </p:tavLst>
                                    </p:anim>
                                    <p:animEffect transition="in" filter="fade">
                                      <p:cBhvr>
                                        <p:cTn id="109" dur="500"/>
                                        <p:tgtEl>
                                          <p:spTgt spid="73"/>
                                        </p:tgtEl>
                                      </p:cBhvr>
                                    </p:animEffect>
                                  </p:childTnLst>
                                </p:cTn>
                              </p:par>
                              <p:par>
                                <p:cTn id="110" presetID="53" presetClass="entr" presetSubtype="16"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 calcmode="lin" valueType="num">
                                      <p:cBhvr>
                                        <p:cTn id="112" dur="500" fill="hold"/>
                                        <p:tgtEl>
                                          <p:spTgt spid="76"/>
                                        </p:tgtEl>
                                        <p:attrNameLst>
                                          <p:attrName>ppt_w</p:attrName>
                                        </p:attrNameLst>
                                      </p:cBhvr>
                                      <p:tavLst>
                                        <p:tav tm="0">
                                          <p:val>
                                            <p:fltVal val="0"/>
                                          </p:val>
                                        </p:tav>
                                        <p:tav tm="100000">
                                          <p:val>
                                            <p:strVal val="#ppt_w"/>
                                          </p:val>
                                        </p:tav>
                                      </p:tavLst>
                                    </p:anim>
                                    <p:anim calcmode="lin" valueType="num">
                                      <p:cBhvr>
                                        <p:cTn id="113" dur="500" fill="hold"/>
                                        <p:tgtEl>
                                          <p:spTgt spid="76"/>
                                        </p:tgtEl>
                                        <p:attrNameLst>
                                          <p:attrName>ppt_h</p:attrName>
                                        </p:attrNameLst>
                                      </p:cBhvr>
                                      <p:tavLst>
                                        <p:tav tm="0">
                                          <p:val>
                                            <p:fltVal val="0"/>
                                          </p:val>
                                        </p:tav>
                                        <p:tav tm="100000">
                                          <p:val>
                                            <p:strVal val="#ppt_h"/>
                                          </p:val>
                                        </p:tav>
                                      </p:tavLst>
                                    </p:anim>
                                    <p:animEffect transition="in" filter="fade">
                                      <p:cBhvr>
                                        <p:cTn id="114" dur="500"/>
                                        <p:tgtEl>
                                          <p:spTgt spid="76"/>
                                        </p:tgtEl>
                                      </p:cBhvr>
                                    </p:animEffect>
                                  </p:childTnLst>
                                </p:cTn>
                              </p:par>
                              <p:par>
                                <p:cTn id="115" presetID="53" presetClass="entr" presetSubtype="16"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 calcmode="lin" valueType="num">
                                      <p:cBhvr>
                                        <p:cTn id="117" dur="500" fill="hold"/>
                                        <p:tgtEl>
                                          <p:spTgt spid="78"/>
                                        </p:tgtEl>
                                        <p:attrNameLst>
                                          <p:attrName>ppt_w</p:attrName>
                                        </p:attrNameLst>
                                      </p:cBhvr>
                                      <p:tavLst>
                                        <p:tav tm="0">
                                          <p:val>
                                            <p:fltVal val="0"/>
                                          </p:val>
                                        </p:tav>
                                        <p:tav tm="100000">
                                          <p:val>
                                            <p:strVal val="#ppt_w"/>
                                          </p:val>
                                        </p:tav>
                                      </p:tavLst>
                                    </p:anim>
                                    <p:anim calcmode="lin" valueType="num">
                                      <p:cBhvr>
                                        <p:cTn id="118" dur="500" fill="hold"/>
                                        <p:tgtEl>
                                          <p:spTgt spid="78"/>
                                        </p:tgtEl>
                                        <p:attrNameLst>
                                          <p:attrName>ppt_h</p:attrName>
                                        </p:attrNameLst>
                                      </p:cBhvr>
                                      <p:tavLst>
                                        <p:tav tm="0">
                                          <p:val>
                                            <p:fltVal val="0"/>
                                          </p:val>
                                        </p:tav>
                                        <p:tav tm="100000">
                                          <p:val>
                                            <p:strVal val="#ppt_h"/>
                                          </p:val>
                                        </p:tav>
                                      </p:tavLst>
                                    </p:anim>
                                    <p:animEffect transition="in" filter="fade">
                                      <p:cBhvr>
                                        <p:cTn id="119" dur="500"/>
                                        <p:tgtEl>
                                          <p:spTgt spid="78"/>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75"/>
                                        </p:tgtEl>
                                        <p:attrNameLst>
                                          <p:attrName>style.visibility</p:attrName>
                                        </p:attrNameLst>
                                      </p:cBhvr>
                                      <p:to>
                                        <p:strVal val="visible"/>
                                      </p:to>
                                    </p:set>
                                    <p:anim calcmode="lin" valueType="num">
                                      <p:cBhvr>
                                        <p:cTn id="122" dur="500" fill="hold"/>
                                        <p:tgtEl>
                                          <p:spTgt spid="75"/>
                                        </p:tgtEl>
                                        <p:attrNameLst>
                                          <p:attrName>ppt_w</p:attrName>
                                        </p:attrNameLst>
                                      </p:cBhvr>
                                      <p:tavLst>
                                        <p:tav tm="0">
                                          <p:val>
                                            <p:fltVal val="0"/>
                                          </p:val>
                                        </p:tav>
                                        <p:tav tm="100000">
                                          <p:val>
                                            <p:strVal val="#ppt_w"/>
                                          </p:val>
                                        </p:tav>
                                      </p:tavLst>
                                    </p:anim>
                                    <p:anim calcmode="lin" valueType="num">
                                      <p:cBhvr>
                                        <p:cTn id="123" dur="500" fill="hold"/>
                                        <p:tgtEl>
                                          <p:spTgt spid="75"/>
                                        </p:tgtEl>
                                        <p:attrNameLst>
                                          <p:attrName>ppt_h</p:attrName>
                                        </p:attrNameLst>
                                      </p:cBhvr>
                                      <p:tavLst>
                                        <p:tav tm="0">
                                          <p:val>
                                            <p:fltVal val="0"/>
                                          </p:val>
                                        </p:tav>
                                        <p:tav tm="100000">
                                          <p:val>
                                            <p:strVal val="#ppt_h"/>
                                          </p:val>
                                        </p:tav>
                                      </p:tavLst>
                                    </p:anim>
                                    <p:animEffect transition="in" filter="fade">
                                      <p:cBhvr>
                                        <p:cTn id="12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8" grpId="0"/>
      <p:bldP spid="19" grpId="0"/>
      <p:bldP spid="72" grpId="0"/>
      <p:bldP spid="73" grpId="0"/>
      <p:bldP spid="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608642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Israel?</a:t>
            </a:r>
            <a:endParaRPr lang="en-US" sz="2400" b="0" dirty="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Where did these Jews live?</a:t>
            </a:r>
          </a:p>
        </p:txBody>
      </p:sp>
      <p:sp>
        <p:nvSpPr>
          <p:cNvPr id="14" name="Text Box 76"/>
          <p:cNvSpPr txBox="1">
            <a:spLocks noChangeArrowheads="1"/>
          </p:cNvSpPr>
          <p:nvPr/>
        </p:nvSpPr>
        <p:spPr bwMode="auto">
          <a:xfrm>
            <a:off x="7107472" y="320054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Hamath</a:t>
            </a:r>
            <a:endParaRPr lang="en-US" sz="2400" b="0" dirty="0">
              <a:solidFill>
                <a:srgbClr val="FFFFFF"/>
              </a:solidFill>
              <a:effectLst>
                <a:outerShdw blurRad="38100" dist="38100" dir="2700000" algn="tl">
                  <a:srgbClr val="000000"/>
                </a:outerShdw>
              </a:effectLst>
              <a:latin typeface="26" charset="0"/>
            </a:endParaRPr>
          </a:p>
        </p:txBody>
      </p:sp>
      <p:sp>
        <p:nvSpPr>
          <p:cNvPr id="16" name="Text Box 76"/>
          <p:cNvSpPr txBox="1">
            <a:spLocks noChangeArrowheads="1"/>
          </p:cNvSpPr>
          <p:nvPr/>
        </p:nvSpPr>
        <p:spPr bwMode="auto">
          <a:xfrm>
            <a:off x="6611472" y="239362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Assyria</a:t>
            </a:r>
            <a:endParaRPr lang="en-US" sz="2400" b="0" dirty="0">
              <a:solidFill>
                <a:srgbClr val="FFFFFF"/>
              </a:solidFill>
              <a:effectLst>
                <a:outerShdw blurRad="38100" dist="38100" dir="2700000" algn="tl">
                  <a:srgbClr val="000000"/>
                </a:outerShdw>
              </a:effectLst>
              <a:latin typeface="26" charset="0"/>
            </a:endParaRPr>
          </a:p>
        </p:txBody>
      </p:sp>
      <p:sp>
        <p:nvSpPr>
          <p:cNvPr id="18" name="Text Box 76"/>
          <p:cNvSpPr txBox="1">
            <a:spLocks noChangeArrowheads="1"/>
          </p:cNvSpPr>
          <p:nvPr/>
        </p:nvSpPr>
        <p:spPr bwMode="auto">
          <a:xfrm>
            <a:off x="5264524" y="5090867"/>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Lower Egypt</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256</a:t>
            </a:r>
            <a:endParaRPr lang="en-US" sz="2400" b="0" dirty="0">
              <a:solidFill>
                <a:srgbClr val="FFFFFF"/>
              </a:solidFill>
              <a:effectLst>
                <a:outerShdw blurRad="38100" dist="38100" dir="2700000" algn="tl">
                  <a:srgbClr val="000000"/>
                </a:outerShdw>
              </a:effectLst>
              <a:latin typeface="26" charset="0"/>
            </a:endParaRPr>
          </a:p>
        </p:txBody>
      </p:sp>
      <p:sp>
        <p:nvSpPr>
          <p:cNvPr id="20" name="Text Box 76">
            <a:extLst>
              <a:ext uri="{FF2B5EF4-FFF2-40B4-BE49-F238E27FC236}">
                <a16:creationId xmlns:a16="http://schemas.microsoft.com/office/drawing/2014/main" id="{85BC8DA0-0778-BA09-9331-CAFB7518E0C3}"/>
              </a:ext>
            </a:extLst>
          </p:cNvPr>
          <p:cNvSpPr txBox="1">
            <a:spLocks noChangeArrowheads="1"/>
          </p:cNvSpPr>
          <p:nvPr/>
        </p:nvSpPr>
        <p:spPr bwMode="auto">
          <a:xfrm>
            <a:off x="6611472" y="275221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Babylonia</a:t>
            </a:r>
            <a:endParaRPr lang="en-US" sz="2400" b="0" dirty="0">
              <a:solidFill>
                <a:srgbClr val="FFFFFF"/>
              </a:solidFill>
              <a:effectLst>
                <a:outerShdw blurRad="38100" dist="38100" dir="2700000" algn="tl">
                  <a:srgbClr val="000000"/>
                </a:outerShdw>
              </a:effectLst>
              <a:latin typeface="26" charset="0"/>
            </a:endParaRPr>
          </a:p>
        </p:txBody>
      </p:sp>
    </p:spTree>
    <p:extLst>
      <p:ext uri="{BB962C8B-B14F-4D97-AF65-F5344CB8AC3E}">
        <p14:creationId xmlns:p14="http://schemas.microsoft.com/office/powerpoint/2010/main" val="147262151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555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2" grpId="0"/>
      <p:bldP spid="1555533" grpId="0"/>
      <p:bldP spid="14" grpId="0"/>
      <p:bldP spid="16" grpId="0"/>
      <p:bldP spid="18" grpId="0"/>
      <p:bldP spid="19" grpId="0"/>
      <p:bldP spid="2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uage - Wikimedia Commons">
            <a:extLst>
              <a:ext uri="{FF2B5EF4-FFF2-40B4-BE49-F238E27FC236}">
                <a16:creationId xmlns:a16="http://schemas.microsoft.com/office/drawing/2014/main" id="{3BA8A110-E736-FA4C-AC1C-A2CB239104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837473B0-CC2E-450A-ABE3-18F120FF3D39}">
                <a1611:picAttrSrcUrl xmlns:a1611="http://schemas.microsoft.com/office/drawing/2016/11/main" r:id="rId5"/>
              </a:ext>
            </a:extLst>
          </a:blip>
          <a:stretch>
            <a:fillRect/>
          </a:stretch>
        </p:blipFill>
        <p:spPr>
          <a:xfrm>
            <a:off x="0" y="1318078"/>
            <a:ext cx="9144000" cy="4373880"/>
          </a:xfrm>
          <a:prstGeom prst="rect">
            <a:avLst/>
          </a:prstGeom>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Main Idea of Acts 2</a:t>
            </a:r>
          </a:p>
        </p:txBody>
      </p:sp>
      <p:sp>
        <p:nvSpPr>
          <p:cNvPr id="3" name="Rectangle 2"/>
          <p:cNvSpPr txBox="1">
            <a:spLocks noChangeArrowheads="1"/>
          </p:cNvSpPr>
          <p:nvPr/>
        </p:nvSpPr>
        <p:spPr bwMode="auto">
          <a:xfrm>
            <a:off x="0" y="1655743"/>
            <a:ext cx="9144000" cy="3742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put you into Christ’s body to reach the nations</a:t>
            </a:r>
          </a:p>
        </p:txBody>
      </p:sp>
    </p:spTree>
    <p:extLst>
      <p:ext uri="{BB962C8B-B14F-4D97-AF65-F5344CB8AC3E}">
        <p14:creationId xmlns:p14="http://schemas.microsoft.com/office/powerpoint/2010/main" val="70006323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435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6858000" y="2971800"/>
            <a:ext cx="203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Caesarea</a:t>
            </a:r>
          </a:p>
          <a:p>
            <a:pP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Luke Written</a:t>
            </a:r>
          </a:p>
          <a:p>
            <a:pP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AD 57-59</a:t>
            </a:r>
            <a:endParaRPr lang="en-US" sz="2400" b="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914400" y="609600"/>
            <a:ext cx="330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Macedonia</a:t>
            </a:r>
          </a:p>
          <a:p>
            <a:pPr algn="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Paul Wrote 1 Timothy</a:t>
            </a:r>
          </a:p>
          <a:p>
            <a:pPr algn="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AD 62</a:t>
            </a:r>
            <a:endParaRPr lang="en-US" sz="2400" b="0">
              <a:solidFill>
                <a:srgbClr val="FFFFFF"/>
              </a:solidFill>
              <a:effectLst>
                <a:outerShdw blurRad="38100" dist="38100" dir="2700000" algn="tl">
                  <a:srgbClr val="000000"/>
                </a:outerShdw>
              </a:effectLst>
              <a:latin typeface="26" charset="0"/>
            </a:endParaRPr>
          </a:p>
        </p:txBody>
      </p:sp>
      <p:sp>
        <p:nvSpPr>
          <p:cNvPr id="1555536" name="Text Box 80"/>
          <p:cNvSpPr txBox="1">
            <a:spLocks noChangeArrowheads="1"/>
          </p:cNvSpPr>
          <p:nvPr/>
        </p:nvSpPr>
        <p:spPr bwMode="auto">
          <a:xfrm>
            <a:off x="4495800" y="4724400"/>
            <a:ext cx="4495800" cy="1917700"/>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Stay in that house, eating and drinking whatever </a:t>
            </a:r>
            <a:br>
              <a:rPr lang="en-US" sz="2400">
                <a:solidFill>
                  <a:srgbClr val="FFFFFF"/>
                </a:solidFill>
                <a:effectLst>
                  <a:outerShdw blurRad="38100" dist="38100" dir="2700000" algn="tl">
                    <a:srgbClr val="000000"/>
                  </a:outerShdw>
                </a:effectLst>
                <a:latin typeface="26" charset="0"/>
              </a:rPr>
            </a:br>
            <a:r>
              <a:rPr lang="en-US" sz="2400">
                <a:solidFill>
                  <a:srgbClr val="FFFFFF"/>
                </a:solidFill>
                <a:effectLst>
                  <a:outerShdw blurRad="38100" dist="38100" dir="2700000" algn="tl">
                    <a:srgbClr val="000000"/>
                  </a:outerShdw>
                </a:effectLst>
                <a:latin typeface="26" charset="0"/>
              </a:rPr>
              <a:t>they give you, for </a:t>
            </a:r>
            <a:br>
              <a:rPr lang="en-US" sz="2400">
                <a:solidFill>
                  <a:srgbClr val="FFFFFF"/>
                </a:solidFill>
                <a:effectLst>
                  <a:outerShdw blurRad="38100" dist="38100" dir="2700000" algn="tl">
                    <a:srgbClr val="000000"/>
                  </a:outerShdw>
                </a:effectLst>
                <a:latin typeface="26" charset="0"/>
              </a:rPr>
            </a:br>
            <a:r>
              <a:rPr lang="en-US" sz="2400">
                <a:solidFill>
                  <a:srgbClr val="F6FF28"/>
                </a:solidFill>
                <a:effectLst>
                  <a:outerShdw blurRad="38100" dist="38100" dir="2700000" algn="tl">
                    <a:srgbClr val="000000"/>
                  </a:outerShdw>
                </a:effectLst>
                <a:latin typeface="26" charset="0"/>
              </a:rPr>
              <a:t>the worker deserves his wages</a:t>
            </a:r>
            <a:r>
              <a:rPr lang="en-US" sz="2400">
                <a:solidFill>
                  <a:srgbClr val="FFFFFF"/>
                </a:solidFill>
                <a:effectLst>
                  <a:outerShdw blurRad="38100" dist="38100" dir="2700000" algn="tl">
                    <a:srgbClr val="000000"/>
                  </a:outerShdw>
                </a:effectLst>
                <a:latin typeface="26" charset="0"/>
              </a:rPr>
              <a:t>… (Luke 10:7)</a:t>
            </a:r>
          </a:p>
        </p:txBody>
      </p:sp>
      <p:sp>
        <p:nvSpPr>
          <p:cNvPr id="1555537" name="Text Box 81"/>
          <p:cNvSpPr txBox="1">
            <a:spLocks noChangeArrowheads="1"/>
          </p:cNvSpPr>
          <p:nvPr/>
        </p:nvSpPr>
        <p:spPr bwMode="auto">
          <a:xfrm>
            <a:off x="4495800" y="136525"/>
            <a:ext cx="4495800" cy="1917700"/>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a:solidFill>
                  <a:srgbClr val="FFFFFF"/>
                </a:solidFill>
                <a:effectLst>
                  <a:outerShdw blurRad="38100" dist="38100" dir="2700000" algn="tl">
                    <a:srgbClr val="000000"/>
                  </a:outerShdw>
                </a:effectLst>
                <a:latin typeface="26" charset="0"/>
              </a:rPr>
              <a:t>For the Scripture says, </a:t>
            </a:r>
            <a:r>
              <a:rPr lang="ja-JP" altLang="en-US" sz="2400">
                <a:solidFill>
                  <a:srgbClr val="FFFFFF"/>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Do not muzzle the ox  while it is treading out the grain,</a:t>
            </a:r>
            <a:r>
              <a:rPr lang="ja-JP" altLang="en-US" sz="2400">
                <a:solidFill>
                  <a:srgbClr val="FFFFFF"/>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 and </a:t>
            </a:r>
            <a:r>
              <a:rPr lang="ja-JP" altLang="en-US" sz="2400">
                <a:solidFill>
                  <a:srgbClr val="F6FF28"/>
                </a:solidFill>
                <a:effectLst>
                  <a:outerShdw blurRad="38100" dist="38100" dir="2700000" algn="tl">
                    <a:srgbClr val="000000"/>
                  </a:outerShdw>
                </a:effectLst>
                <a:latin typeface="26" charset="0"/>
              </a:rPr>
              <a:t>“</a:t>
            </a:r>
            <a:r>
              <a:rPr lang="en-US" altLang="ja-JP" sz="2400">
                <a:solidFill>
                  <a:srgbClr val="F6FF28"/>
                </a:solidFill>
                <a:effectLst>
                  <a:outerShdw blurRad="38100" dist="38100" dir="2700000" algn="tl">
                    <a:srgbClr val="000000"/>
                  </a:outerShdw>
                </a:effectLst>
                <a:latin typeface="26" charset="0"/>
              </a:rPr>
              <a:t>The worker deserves his wages</a:t>
            </a:r>
            <a:r>
              <a:rPr lang="ja-JP" altLang="en-US" sz="2400">
                <a:solidFill>
                  <a:srgbClr val="F6FF28"/>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 (1 Timothy 5:18).</a:t>
            </a:r>
            <a:endParaRPr lang="en-US" sz="240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55531" name="Rectangle 75"/>
          <p:cNvSpPr>
            <a:spLocks noGrp="1" noChangeArrowheads="1"/>
          </p:cNvSpPr>
          <p:nvPr>
            <p:ph type="title" idx="4294967295"/>
          </p:nvPr>
        </p:nvSpPr>
        <p:spPr>
          <a:xfrm>
            <a:off x="14739" y="2921793"/>
            <a:ext cx="4191000" cy="2474913"/>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charset="0"/>
                <a:ea typeface="ＭＳ Ｐゴシック" charset="-128"/>
                <a:cs typeface="ＭＳ Ｐゴシック" charset="-128"/>
              </a:rPr>
              <a:t>Paul Called Luke</a:t>
            </a:r>
            <a:r>
              <a:rPr lang="fr-FR" sz="3900" b="1" dirty="0">
                <a:solidFill>
                  <a:srgbClr val="FFEA18"/>
                </a:solidFill>
                <a:latin typeface="Comic Sans MS" charset="0"/>
                <a:ea typeface="ＭＳ Ｐゴシック" charset="-128"/>
                <a:cs typeface="ＭＳ Ｐゴシック" charset="-128"/>
              </a:rPr>
              <a:t>'</a:t>
            </a:r>
            <a:r>
              <a:rPr lang="en-US" sz="3900" b="1" dirty="0">
                <a:solidFill>
                  <a:srgbClr val="FFEA18"/>
                </a:solidFill>
                <a:latin typeface="Comic Sans MS" charset="0"/>
                <a:ea typeface="ＭＳ Ｐゴシック" charset="-128"/>
                <a:cs typeface="ＭＳ Ｐゴシック" charset="-128"/>
              </a:rPr>
              <a:t>s Gospel “Scripture” within 5 years!</a:t>
            </a:r>
          </a:p>
        </p:txBody>
      </p:sp>
    </p:spTree>
    <p:extLst>
      <p:ext uri="{BB962C8B-B14F-4D97-AF65-F5344CB8AC3E}">
        <p14:creationId xmlns:p14="http://schemas.microsoft.com/office/powerpoint/2010/main" val="381401487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Paul &amp; Barnabas</a:t>
            </a:r>
          </a:p>
        </p:txBody>
      </p:sp>
      <p:sp>
        <p:nvSpPr>
          <p:cNvPr id="13" name="Oval 58"/>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Antioch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6428226">
            <a:off x="7720304" y="3605125"/>
            <a:ext cx="108012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a:extLst>
              <a:ext uri="{FF2B5EF4-FFF2-40B4-BE49-F238E27FC236}">
                <a16:creationId xmlns:a16="http://schemas.microsoft.com/office/drawing/2014/main" id="{9036E9E1-C831-974C-912F-0670831AD3C5}"/>
              </a:ext>
            </a:extLst>
          </p:cNvPr>
          <p:cNvSpPr>
            <a:spLocks noChangeArrowheads="1"/>
          </p:cNvSpPr>
          <p:nvPr/>
        </p:nvSpPr>
        <p:spPr bwMode="auto">
          <a:xfrm>
            <a:off x="7819053" y="44488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a:extLst>
              <a:ext uri="{FF2B5EF4-FFF2-40B4-BE49-F238E27FC236}">
                <a16:creationId xmlns:a16="http://schemas.microsoft.com/office/drawing/2014/main" id="{CCB83BD1-88AD-514F-80A9-FDD545E971DA}"/>
              </a:ext>
            </a:extLst>
          </p:cNvPr>
          <p:cNvSpPr txBox="1">
            <a:spLocks noChangeArrowheads="1"/>
          </p:cNvSpPr>
          <p:nvPr/>
        </p:nvSpPr>
        <p:spPr bwMode="auto">
          <a:xfrm>
            <a:off x="6404665" y="4682238"/>
            <a:ext cx="2586317"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b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b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(Acts 9:27)</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Oval 58">
            <a:extLst>
              <a:ext uri="{FF2B5EF4-FFF2-40B4-BE49-F238E27FC236}">
                <a16:creationId xmlns:a16="http://schemas.microsoft.com/office/drawing/2014/main" id="{A58DF5FA-80B8-5A4D-977F-BC92BAB3BA9B}"/>
              </a:ext>
            </a:extLst>
          </p:cNvPr>
          <p:cNvSpPr>
            <a:spLocks noChangeArrowheads="1"/>
          </p:cNvSpPr>
          <p:nvPr/>
        </p:nvSpPr>
        <p:spPr bwMode="auto">
          <a:xfrm>
            <a:off x="7640149" y="204360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7476374" y="1232591"/>
            <a:ext cx="195397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Tarsus </a:t>
            </a:r>
            <a:b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b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(Acts 11:25)</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3757680">
            <a:off x="7779555" y="2201184"/>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8" name="Text Box 76">
            <a:extLst>
              <a:ext uri="{FF2B5EF4-FFF2-40B4-BE49-F238E27FC236}">
                <a16:creationId xmlns:a16="http://schemas.microsoft.com/office/drawing/2014/main" id="{B6A203E3-4BC5-2440-BDEF-99EAC351417D}"/>
              </a:ext>
            </a:extLst>
          </p:cNvPr>
          <p:cNvSpPr txBox="1">
            <a:spLocks noChangeArrowheads="1"/>
          </p:cNvSpPr>
          <p:nvPr/>
        </p:nvSpPr>
        <p:spPr bwMode="auto">
          <a:xfrm>
            <a:off x="4705073" y="2167638"/>
            <a:ext cx="2586317"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First Journey</a:t>
            </a:r>
            <a:b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b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(Acts 13–14)</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0" name="Right Arrow 19">
            <a:extLst>
              <a:ext uri="{FF2B5EF4-FFF2-40B4-BE49-F238E27FC236}">
                <a16:creationId xmlns:a16="http://schemas.microsoft.com/office/drawing/2014/main" id="{B1695D54-5DA5-C547-A26A-C12758D51812}"/>
              </a:ext>
            </a:extLst>
          </p:cNvPr>
          <p:cNvSpPr/>
          <p:nvPr/>
        </p:nvSpPr>
        <p:spPr bwMode="auto">
          <a:xfrm rot="10381056">
            <a:off x="7342233" y="3046011"/>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1" name="Right Arrow 20">
            <a:extLst>
              <a:ext uri="{FF2B5EF4-FFF2-40B4-BE49-F238E27FC236}">
                <a16:creationId xmlns:a16="http://schemas.microsoft.com/office/drawing/2014/main" id="{6CAB5926-8865-FE45-987D-DCB57E6F2E36}"/>
              </a:ext>
            </a:extLst>
          </p:cNvPr>
          <p:cNvSpPr/>
          <p:nvPr/>
        </p:nvSpPr>
        <p:spPr bwMode="auto">
          <a:xfrm rot="15996567">
            <a:off x="6999546" y="2303192"/>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5142395" y="3916925"/>
            <a:ext cx="2586317"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 Council</a:t>
            </a:r>
            <a:b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b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(Acts 15:1-35)</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89316476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3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6*min(max(#ppt_w*#ppt_h,.3),1)-7.4)/-.7*#ppt_w"/>
                                          </p:val>
                                        </p:tav>
                                        <p:tav tm="100000">
                                          <p:val>
                                            <p:strVal val="#ppt_w"/>
                                          </p:val>
                                        </p:tav>
                                      </p:tavLst>
                                    </p:anim>
                                    <p:anim calcmode="lin" valueType="num">
                                      <p:cBhvr>
                                        <p:cTn id="18" dur="500" fill="hold"/>
                                        <p:tgtEl>
                                          <p:spTgt spid="13"/>
                                        </p:tgtEl>
                                        <p:attrNameLst>
                                          <p:attrName>ppt_h</p:attrName>
                                        </p:attrNameLst>
                                      </p:cBhvr>
                                      <p:tavLst>
                                        <p:tav tm="0">
                                          <p:val>
                                            <p:strVal val="(6*min(max(#ppt_w*#ppt_h,.3),1)-7.4)/-.7*#ppt_h"/>
                                          </p:val>
                                        </p:tav>
                                        <p:tav tm="100000">
                                          <p:val>
                                            <p:strVal val="#ppt_h"/>
                                          </p:val>
                                        </p:tav>
                                      </p:tavLst>
                                    </p:anim>
                                    <p:anim calcmode="lin" valueType="num">
                                      <p:cBhvr>
                                        <p:cTn id="19" dur="500" fill="hold"/>
                                        <p:tgtEl>
                                          <p:spTgt spid="13"/>
                                        </p:tgtEl>
                                        <p:attrNameLst>
                                          <p:attrName>ppt_x</p:attrName>
                                        </p:attrNameLst>
                                      </p:cBhvr>
                                      <p:tavLst>
                                        <p:tav tm="0">
                                          <p:val>
                                            <p:fltVal val="0.5"/>
                                          </p:val>
                                        </p:tav>
                                        <p:tav tm="100000">
                                          <p:val>
                                            <p:strVal val="#ppt_x"/>
                                          </p:val>
                                        </p:tav>
                                      </p:tavLst>
                                    </p:anim>
                                    <p:anim calcmode="lin" valueType="num">
                                      <p:cBhvr>
                                        <p:cTn id="20" dur="500" fill="hold"/>
                                        <p:tgtEl>
                                          <p:spTgt spid="13"/>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500"/>
                            </p:stCondLst>
                            <p:childTnLst>
                              <p:par>
                                <p:cTn id="29" presetID="23" presetClass="entr" presetSubtype="3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
                                        </p:tgtEl>
                                        <p:attrNameLst>
                                          <p:attrName>ppt_x</p:attrName>
                                        </p:attrNameLst>
                                      </p:cBhvr>
                                      <p:tavLst>
                                        <p:tav tm="0">
                                          <p:val>
                                            <p:fltVal val="0.5"/>
                                          </p:val>
                                        </p:tav>
                                        <p:tav tm="100000">
                                          <p:val>
                                            <p:strVal val="#ppt_x"/>
                                          </p:val>
                                        </p:tav>
                                      </p:tavLst>
                                    </p:anim>
                                    <p:anim calcmode="lin" valueType="num">
                                      <p:cBhvr>
                                        <p:cTn id="34" dur="500" fill="hold"/>
                                        <p:tgtEl>
                                          <p:spTgt spid="15"/>
                                        </p:tgtEl>
                                        <p:attrNameLst>
                                          <p:attrName>ppt_y</p:attrName>
                                        </p:attrNameLst>
                                      </p:cBhvr>
                                      <p:tavLst>
                                        <p:tav tm="0">
                                          <p:val>
                                            <p:strVal val="1+(6*min(max(#ppt_w*#ppt_h,.3),1)-7.4)/-.7*#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right)">
                                      <p:cBhvr>
                                        <p:cTn id="41" dur="500"/>
                                        <p:tgtEl>
                                          <p:spTgt spid="20"/>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up)">
                                      <p:cBhvr>
                                        <p:cTn id="53" dur="500"/>
                                        <p:tgtEl>
                                          <p:spTgt spid="3"/>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animBg="1"/>
      <p:bldP spid="16" grpId="0"/>
      <p:bldP spid="17" grpId="0" animBg="1"/>
      <p:bldP spid="18" grpId="0"/>
      <p:bldP spid="20" grpId="0" animBg="1"/>
      <p:bldP spid="21" grpId="0" animBg="1"/>
      <p:bldP spid="2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109631" y="1003930"/>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Berea</a:t>
              </a:r>
              <a:endParaRPr lang="en-US" sz="2400" b="0" dirty="0">
                <a:solidFill>
                  <a:srgbClr val="FFFFFF"/>
                </a:solidFill>
                <a:effectLst>
                  <a:outerShdw blurRad="38100" dist="38100" dir="2700000" algn="tl">
                    <a:srgbClr val="000000"/>
                  </a:outerShdw>
                </a:effectLst>
                <a:latin typeface="26" charset="0"/>
              </a:endParaRP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6" name="Group 5">
            <a:extLst>
              <a:ext uri="{FF2B5EF4-FFF2-40B4-BE49-F238E27FC236}">
                <a16:creationId xmlns:a16="http://schemas.microsoft.com/office/drawing/2014/main" id="{C036C105-DCE5-254E-A8B7-61AE67B377B7}"/>
              </a:ext>
            </a:extLst>
          </p:cNvPr>
          <p:cNvGrpSpPr/>
          <p:nvPr/>
        </p:nvGrpSpPr>
        <p:grpSpPr>
          <a:xfrm>
            <a:off x="1508287" y="2219219"/>
            <a:ext cx="2586317" cy="695027"/>
            <a:chOff x="1508287" y="2219219"/>
            <a:chExt cx="2586317" cy="695027"/>
          </a:xfrm>
        </p:grpSpPr>
        <p:sp>
          <p:nvSpPr>
            <p:cNvPr id="17" name="Oval 58"/>
            <p:cNvSpPr>
              <a:spLocks noChangeArrowheads="1"/>
            </p:cNvSpPr>
            <p:nvPr/>
          </p:nvSpPr>
          <p:spPr bwMode="auto">
            <a:xfrm>
              <a:off x="2166865" y="268088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1508287" y="221921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Athens</a:t>
              </a:r>
              <a:endParaRPr lang="en-US" sz="2400" b="0" dirty="0">
                <a:solidFill>
                  <a:srgbClr val="FFFFFF"/>
                </a:solidFill>
                <a:effectLst>
                  <a:outerShdw blurRad="38100" dist="38100" dir="2700000" algn="tl">
                    <a:srgbClr val="000000"/>
                  </a:outerShdw>
                </a:effectLst>
                <a:latin typeface="26" charset="0"/>
              </a:endParaRPr>
            </a:p>
          </p:txBody>
        </p:sp>
      </p:gr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Philippi</a:t>
              </a:r>
              <a:endParaRPr lang="en-US" sz="2400" b="0" dirty="0">
                <a:solidFill>
                  <a:srgbClr val="FFFFFF"/>
                </a:solidFill>
                <a:effectLst>
                  <a:outerShdw blurRad="38100" dist="38100" dir="2700000" algn="tl">
                    <a:srgbClr val="000000"/>
                  </a:outerShdw>
                </a:effectLst>
                <a:latin typeface="26"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1508287" y="2906194"/>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Corinth</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37513" y="294683"/>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Thessalonica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3219151" y="2410996"/>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Ephesus</a:t>
              </a:r>
              <a:endParaRPr lang="en-US" sz="2400" b="0" dirty="0">
                <a:solidFill>
                  <a:srgbClr val="FFFFFF"/>
                </a:solidFill>
                <a:effectLst>
                  <a:outerShdw blurRad="38100" dist="38100" dir="2700000" algn="tl">
                    <a:srgbClr val="000000"/>
                  </a:outerShdw>
                </a:effectLst>
                <a:latin typeface="26"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1447924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fltVal val="0"/>
                                          </p:val>
                                        </p:tav>
                                        <p:tav tm="100000">
                                          <p:val>
                                            <p:strVal val="#ppt_w"/>
                                          </p:val>
                                        </p:tav>
                                      </p:tavLst>
                                    </p:anim>
                                    <p:anim calcmode="lin" valueType="num">
                                      <p:cBhvr>
                                        <p:cTn id="48" dur="1000" fill="hold"/>
                                        <p:tgtEl>
                                          <p:spTgt spid="8"/>
                                        </p:tgtEl>
                                        <p:attrNameLst>
                                          <p:attrName>ppt_h</p:attrName>
                                        </p:attrNameLst>
                                      </p:cBhvr>
                                      <p:tavLst>
                                        <p:tav tm="0">
                                          <p:val>
                                            <p:fltVal val="0"/>
                                          </p:val>
                                        </p:tav>
                                        <p:tav tm="100000">
                                          <p:val>
                                            <p:strVal val="#ppt_h"/>
                                          </p:val>
                                        </p:tav>
                                      </p:tavLst>
                                    </p:anim>
                                    <p:anim calcmode="lin" valueType="num">
                                      <p:cBhvr>
                                        <p:cTn id="4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Israel</a:t>
            </a:r>
            <a:endParaRPr lang="en-US" sz="2400" b="0" dirty="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93761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Jews lived throughout the Roman Empire</a:t>
            </a:r>
          </a:p>
        </p:txBody>
      </p:sp>
      <p:sp>
        <p:nvSpPr>
          <p:cNvPr id="13" name="Oval 58"/>
          <p:cNvSpPr>
            <a:spLocks noChangeArrowheads="1"/>
          </p:cNvSpPr>
          <p:nvPr/>
        </p:nvSpPr>
        <p:spPr bwMode="auto">
          <a:xfrm>
            <a:off x="5838311" y="17671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4" name="Text Box 76"/>
          <p:cNvSpPr txBox="1">
            <a:spLocks noChangeArrowheads="1"/>
          </p:cNvSpPr>
          <p:nvPr/>
        </p:nvSpPr>
        <p:spPr bwMode="auto">
          <a:xfrm>
            <a:off x="5179733" y="130546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Asia Minor</a:t>
            </a:r>
            <a:endParaRPr lang="en-US" sz="2400" b="0" dirty="0">
              <a:solidFill>
                <a:srgbClr val="FFFFFF"/>
              </a:solidFill>
              <a:effectLst>
                <a:outerShdw blurRad="38100" dist="38100" dir="2700000" algn="tl">
                  <a:srgbClr val="000000"/>
                </a:outerShdw>
              </a:effectLst>
              <a:latin typeface="26" charset="0"/>
            </a:endParaRPr>
          </a:p>
        </p:txBody>
      </p:sp>
      <p:sp>
        <p:nvSpPr>
          <p:cNvPr id="15" name="Oval 58"/>
          <p:cNvSpPr>
            <a:spLocks noChangeArrowheads="1"/>
          </p:cNvSpPr>
          <p:nvPr/>
        </p:nvSpPr>
        <p:spPr bwMode="auto">
          <a:xfrm>
            <a:off x="7216261" y="317332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6" name="Text Box 76"/>
          <p:cNvSpPr txBox="1">
            <a:spLocks noChangeArrowheads="1"/>
          </p:cNvSpPr>
          <p:nvPr/>
        </p:nvSpPr>
        <p:spPr bwMode="auto">
          <a:xfrm>
            <a:off x="6557683" y="271165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Cypress</a:t>
            </a:r>
            <a:endParaRPr lang="en-US" sz="2400" b="0" dirty="0">
              <a:solidFill>
                <a:srgbClr val="FFFFFF"/>
              </a:solidFill>
              <a:effectLst>
                <a:outerShdw blurRad="38100" dist="38100" dir="2700000" algn="tl">
                  <a:srgbClr val="000000"/>
                </a:outerShdw>
              </a:effectLst>
              <a:latin typeface="26" charset="0"/>
            </a:endParaRPr>
          </a:p>
        </p:txBody>
      </p:sp>
      <p:sp>
        <p:nvSpPr>
          <p:cNvPr id="17" name="Oval 58"/>
          <p:cNvSpPr>
            <a:spLocks noChangeArrowheads="1"/>
          </p:cNvSpPr>
          <p:nvPr/>
        </p:nvSpPr>
        <p:spPr bwMode="auto">
          <a:xfrm>
            <a:off x="3712313" y="451802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3053735" y="405636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Cyrene</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256</a:t>
            </a:r>
            <a:endParaRPr lang="en-US" sz="2400" b="0" dirty="0">
              <a:solidFill>
                <a:srgbClr val="FFFFFF"/>
              </a:solidFill>
              <a:effectLst>
                <a:outerShdw blurRad="38100" dist="38100" dir="2700000" algn="tl">
                  <a:srgbClr val="000000"/>
                </a:outerShdw>
              </a:effectLst>
              <a:latin typeface="26"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4005404" y="29957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Thessalonica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Corinth</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4005404" y="67706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6136024" y="498073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5477446" y="451906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Alexandria</a:t>
            </a:r>
            <a:endParaRPr lang="en-US" sz="2400" b="0" dirty="0">
              <a:solidFill>
                <a:srgbClr val="FFFFFF"/>
              </a:solidFill>
              <a:effectLst>
                <a:outerShdw blurRad="38100" dist="38100" dir="2700000" algn="tl">
                  <a:srgbClr val="000000"/>
                </a:outerShdw>
              </a:effectLst>
              <a:latin typeface="26" charset="0"/>
            </a:endParaRPr>
          </a:p>
        </p:txBody>
      </p:sp>
    </p:spTree>
    <p:extLst>
      <p:ext uri="{BB962C8B-B14F-4D97-AF65-F5344CB8AC3E}">
        <p14:creationId xmlns:p14="http://schemas.microsoft.com/office/powerpoint/2010/main" val="36520874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strVal val="(6*min(max(#ppt_w*#ppt_h,.3),1)-7.4)/-.7*#ppt_w"/>
                                          </p:val>
                                        </p:tav>
                                        <p:tav tm="100000">
                                          <p:val>
                                            <p:strVal val="#ppt_w"/>
                                          </p:val>
                                        </p:tav>
                                      </p:tavLst>
                                    </p:anim>
                                    <p:anim calcmode="lin" valueType="num">
                                      <p:cBhvr>
                                        <p:cTn id="29" dur="500" fill="hold"/>
                                        <p:tgtEl>
                                          <p:spTgt spid="13"/>
                                        </p:tgtEl>
                                        <p:attrNameLst>
                                          <p:attrName>ppt_h</p:attrName>
                                        </p:attrNameLst>
                                      </p:cBhvr>
                                      <p:tavLst>
                                        <p:tav tm="0">
                                          <p:val>
                                            <p:strVal val="(6*min(max(#ppt_w*#ppt_h,.3),1)-7.4)/-.7*#ppt_h"/>
                                          </p:val>
                                        </p:tav>
                                        <p:tav tm="100000">
                                          <p:val>
                                            <p:strVal val="#ppt_h"/>
                                          </p:val>
                                        </p:tav>
                                      </p:tavLst>
                                    </p:anim>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strVal val="1+(6*min(max(#ppt_w*#ppt_h,.3),1)-7.4)/-.7*#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
                                        </p:tgtEl>
                                        <p:attrNameLst>
                                          <p:attrName>ppt_x</p:attrName>
                                        </p:attrNameLst>
                                      </p:cBhvr>
                                      <p:tavLst>
                                        <p:tav tm="0">
                                          <p:val>
                                            <p:fltVal val="0.5"/>
                                          </p:val>
                                        </p:tav>
                                        <p:tav tm="100000">
                                          <p:val>
                                            <p:strVal val="#ppt_x"/>
                                          </p:val>
                                        </p:tav>
                                      </p:tavLst>
                                    </p:anim>
                                    <p:anim calcmode="lin" valueType="num">
                                      <p:cBhvr>
                                        <p:cTn id="41" dur="500" fill="hold"/>
                                        <p:tgtEl>
                                          <p:spTgt spid="15"/>
                                        </p:tgtEl>
                                        <p:attrNameLst>
                                          <p:attrName>ppt_y</p:attrName>
                                        </p:attrNameLst>
                                      </p:cBhvr>
                                      <p:tavLst>
                                        <p:tav tm="0">
                                          <p:val>
                                            <p:strVal val="1+(6*min(max(#ppt_w*#ppt_h,.3),1)-7.4)/-.7*#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strVal val="(6*min(max(#ppt_w*#ppt_h,.3),1)-7.4)/-.7*#ppt_w"/>
                                          </p:val>
                                        </p:tav>
                                        <p:tav tm="100000">
                                          <p:val>
                                            <p:strVal val="#ppt_w"/>
                                          </p:val>
                                        </p:tav>
                                      </p:tavLst>
                                    </p:anim>
                                    <p:anim calcmode="lin" valueType="num">
                                      <p:cBhvr>
                                        <p:cTn id="49" dur="500" fill="hold"/>
                                        <p:tgtEl>
                                          <p:spTgt spid="17"/>
                                        </p:tgtEl>
                                        <p:attrNameLst>
                                          <p:attrName>ppt_h</p:attrName>
                                        </p:attrNameLst>
                                      </p:cBhvr>
                                      <p:tavLst>
                                        <p:tav tm="0">
                                          <p:val>
                                            <p:strVal val="(6*min(max(#ppt_w*#ppt_h,.3),1)-7.4)/-.7*#ppt_h"/>
                                          </p:val>
                                        </p:tav>
                                        <p:tav tm="100000">
                                          <p:val>
                                            <p:strVal val="#ppt_h"/>
                                          </p:val>
                                        </p:tav>
                                      </p:tavLst>
                                    </p:anim>
                                    <p:anim calcmode="lin" valueType="num">
                                      <p:cBhvr>
                                        <p:cTn id="50" dur="500" fill="hold"/>
                                        <p:tgtEl>
                                          <p:spTgt spid="17"/>
                                        </p:tgtEl>
                                        <p:attrNameLst>
                                          <p:attrName>ppt_x</p:attrName>
                                        </p:attrNameLst>
                                      </p:cBhvr>
                                      <p:tavLst>
                                        <p:tav tm="0">
                                          <p:val>
                                            <p:fltVal val="0.5"/>
                                          </p:val>
                                        </p:tav>
                                        <p:tav tm="100000">
                                          <p:val>
                                            <p:strVal val="#ppt_x"/>
                                          </p:val>
                                        </p:tav>
                                      </p:tavLst>
                                    </p:anim>
                                    <p:anim calcmode="lin" valueType="num">
                                      <p:cBhvr>
                                        <p:cTn id="51" dur="500" fill="hold"/>
                                        <p:tgtEl>
                                          <p:spTgt spid="17"/>
                                        </p:tgtEl>
                                        <p:attrNameLst>
                                          <p:attrName>ppt_y</p:attrName>
                                        </p:attrNameLst>
                                      </p:cBhvr>
                                      <p:tavLst>
                                        <p:tav tm="0">
                                          <p:val>
                                            <p:strVal val="1+(6*min(max(#ppt_w*#ppt_h,.3),1)-7.4)/-.7*#ppt_h/2"/>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strVal val="(6*min(max(#ppt_w*#ppt_h,.3),1)-7.4)/-.7*#ppt_w"/>
                                          </p:val>
                                        </p:tav>
                                        <p:tav tm="100000">
                                          <p:val>
                                            <p:strVal val="#ppt_w"/>
                                          </p:val>
                                        </p:tav>
                                      </p:tavLst>
                                    </p:anim>
                                    <p:anim calcmode="lin" valueType="num">
                                      <p:cBhvr>
                                        <p:cTn id="61" dur="500" fill="hold"/>
                                        <p:tgtEl>
                                          <p:spTgt spid="22"/>
                                        </p:tgtEl>
                                        <p:attrNameLst>
                                          <p:attrName>ppt_h</p:attrName>
                                        </p:attrNameLst>
                                      </p:cBhvr>
                                      <p:tavLst>
                                        <p:tav tm="0">
                                          <p:val>
                                            <p:strVal val="(6*min(max(#ppt_w*#ppt_h,.3),1)-7.4)/-.7*#ppt_h"/>
                                          </p:val>
                                        </p:tav>
                                        <p:tav tm="100000">
                                          <p:val>
                                            <p:strVal val="#ppt_h"/>
                                          </p:val>
                                        </p:tav>
                                      </p:tavLst>
                                    </p:anim>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strVal val="1+(6*min(max(#ppt_w*#ppt_h,.3),1)-7.4)/-.7*#ppt_h/2"/>
                                          </p:val>
                                        </p:tav>
                                        <p:tav tm="100000">
                                          <p:val>
                                            <p:strVal val="#ppt_y"/>
                                          </p:val>
                                        </p:tav>
                                      </p:tavLst>
                                    </p:anim>
                                  </p:childTnLst>
                                </p:cTn>
                              </p:par>
                              <p:par>
                                <p:cTn id="64" presetID="1"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par>
                          <p:cTn id="66" fill="hold">
                            <p:stCondLst>
                              <p:cond delay="500"/>
                            </p:stCondLst>
                            <p:childTnLst>
                              <p:par>
                                <p:cTn id="67" presetID="23" presetClass="entr" presetSubtype="36"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strVal val="(6*min(max(#ppt_w*#ppt_h,.3),1)-7.4)/-.7*#ppt_w"/>
                                          </p:val>
                                        </p:tav>
                                        <p:tav tm="100000">
                                          <p:val>
                                            <p:strVal val="#ppt_w"/>
                                          </p:val>
                                        </p:tav>
                                      </p:tavLst>
                                    </p:anim>
                                    <p:anim calcmode="lin" valueType="num">
                                      <p:cBhvr>
                                        <p:cTn id="70" dur="500" fill="hold"/>
                                        <p:tgtEl>
                                          <p:spTgt spid="20"/>
                                        </p:tgtEl>
                                        <p:attrNameLst>
                                          <p:attrName>ppt_h</p:attrName>
                                        </p:attrNameLst>
                                      </p:cBhvr>
                                      <p:tavLst>
                                        <p:tav tm="0">
                                          <p:val>
                                            <p:strVal val="(6*min(max(#ppt_w*#ppt_h,.3),1)-7.4)/-.7*#ppt_h"/>
                                          </p:val>
                                        </p:tav>
                                        <p:tav tm="100000">
                                          <p:val>
                                            <p:strVal val="#ppt_h"/>
                                          </p:val>
                                        </p:tav>
                                      </p:tavLst>
                                    </p:anim>
                                    <p:anim calcmode="lin" valueType="num">
                                      <p:cBhvr>
                                        <p:cTn id="71" dur="500" fill="hold"/>
                                        <p:tgtEl>
                                          <p:spTgt spid="20"/>
                                        </p:tgtEl>
                                        <p:attrNameLst>
                                          <p:attrName>ppt_x</p:attrName>
                                        </p:attrNameLst>
                                      </p:cBhvr>
                                      <p:tavLst>
                                        <p:tav tm="0">
                                          <p:val>
                                            <p:fltVal val="0.5"/>
                                          </p:val>
                                        </p:tav>
                                        <p:tav tm="100000">
                                          <p:val>
                                            <p:strVal val="#ppt_x"/>
                                          </p:val>
                                        </p:tav>
                                      </p:tavLst>
                                    </p:anim>
                                    <p:anim calcmode="lin" valueType="num">
                                      <p:cBhvr>
                                        <p:cTn id="72" dur="500" fill="hold"/>
                                        <p:tgtEl>
                                          <p:spTgt spid="20"/>
                                        </p:tgtEl>
                                        <p:attrNameLst>
                                          <p:attrName>ppt_y</p:attrName>
                                        </p:attrNameLst>
                                      </p:cBhvr>
                                      <p:tavLst>
                                        <p:tav tm="0">
                                          <p:val>
                                            <p:strVal val="1+(6*min(max(#ppt_w*#ppt_h,.3),1)-7.4)/-.7*#ppt_h/2"/>
                                          </p:val>
                                        </p:tav>
                                        <p:tav tm="100000">
                                          <p:val>
                                            <p:strVal val="#ppt_y"/>
                                          </p:val>
                                        </p:tav>
                                      </p:tavLst>
                                    </p:anim>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3" presetClass="entr" presetSubtype="3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strVal val="(6*min(max(#ppt_w*#ppt_h,.3),1)-7.4)/-.7*#ppt_w"/>
                                          </p:val>
                                        </p:tav>
                                        <p:tav tm="100000">
                                          <p:val>
                                            <p:strVal val="#ppt_w"/>
                                          </p:val>
                                        </p:tav>
                                      </p:tavLst>
                                    </p:anim>
                                    <p:anim calcmode="lin" valueType="num">
                                      <p:cBhvr>
                                        <p:cTn id="80" dur="500" fill="hold"/>
                                        <p:tgtEl>
                                          <p:spTgt spid="24"/>
                                        </p:tgtEl>
                                        <p:attrNameLst>
                                          <p:attrName>ppt_h</p:attrName>
                                        </p:attrNameLst>
                                      </p:cBhvr>
                                      <p:tavLst>
                                        <p:tav tm="0">
                                          <p:val>
                                            <p:strVal val="(6*min(max(#ppt_w*#ppt_h,.3),1)-7.4)/-.7*#ppt_h"/>
                                          </p:val>
                                        </p:tav>
                                        <p:tav tm="100000">
                                          <p:val>
                                            <p:strVal val="#ppt_h"/>
                                          </p:val>
                                        </p:tav>
                                      </p:tavLst>
                                    </p:anim>
                                    <p:anim calcmode="lin" valueType="num">
                                      <p:cBhvr>
                                        <p:cTn id="81" dur="500" fill="hold"/>
                                        <p:tgtEl>
                                          <p:spTgt spid="24"/>
                                        </p:tgtEl>
                                        <p:attrNameLst>
                                          <p:attrName>ppt_x</p:attrName>
                                        </p:attrNameLst>
                                      </p:cBhvr>
                                      <p:tavLst>
                                        <p:tav tm="0">
                                          <p:val>
                                            <p:fltVal val="0.5"/>
                                          </p:val>
                                        </p:tav>
                                        <p:tav tm="100000">
                                          <p:val>
                                            <p:strVal val="#ppt_x"/>
                                          </p:val>
                                        </p:tav>
                                      </p:tavLst>
                                    </p:anim>
                                    <p:anim calcmode="lin" valueType="num">
                                      <p:cBhvr>
                                        <p:cTn id="82"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36"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strVal val="(6*min(max(#ppt_w*#ppt_h,.3),1)-7.4)/-.7*#ppt_w"/>
                                          </p:val>
                                        </p:tav>
                                        <p:tav tm="100000">
                                          <p:val>
                                            <p:strVal val="#ppt_w"/>
                                          </p:val>
                                        </p:tav>
                                      </p:tavLst>
                                    </p:anim>
                                    <p:anim calcmode="lin" valueType="num">
                                      <p:cBhvr>
                                        <p:cTn id="88" dur="500" fill="hold"/>
                                        <p:tgtEl>
                                          <p:spTgt spid="25"/>
                                        </p:tgtEl>
                                        <p:attrNameLst>
                                          <p:attrName>ppt_h</p:attrName>
                                        </p:attrNameLst>
                                      </p:cBhvr>
                                      <p:tavLst>
                                        <p:tav tm="0">
                                          <p:val>
                                            <p:strVal val="(6*min(max(#ppt_w*#ppt_h,.3),1)-7.4)/-.7*#ppt_h"/>
                                          </p:val>
                                        </p:tav>
                                        <p:tav tm="100000">
                                          <p:val>
                                            <p:strVal val="#ppt_h"/>
                                          </p:val>
                                        </p:tav>
                                      </p:tavLst>
                                    </p:anim>
                                    <p:anim calcmode="lin" valueType="num">
                                      <p:cBhvr>
                                        <p:cTn id="89" dur="500" fill="hold"/>
                                        <p:tgtEl>
                                          <p:spTgt spid="25"/>
                                        </p:tgtEl>
                                        <p:attrNameLst>
                                          <p:attrName>ppt_x</p:attrName>
                                        </p:attrNameLst>
                                      </p:cBhvr>
                                      <p:tavLst>
                                        <p:tav tm="0">
                                          <p:val>
                                            <p:fltVal val="0.5"/>
                                          </p:val>
                                        </p:tav>
                                        <p:tav tm="100000">
                                          <p:val>
                                            <p:strVal val="#ppt_x"/>
                                          </p:val>
                                        </p:tav>
                                      </p:tavLst>
                                    </p:anim>
                                    <p:anim calcmode="lin" valueType="num">
                                      <p:cBhvr>
                                        <p:cTn id="90" dur="500" fill="hold"/>
                                        <p:tgtEl>
                                          <p:spTgt spid="25"/>
                                        </p:tgtEl>
                                        <p:attrNameLst>
                                          <p:attrName>ppt_y</p:attrName>
                                        </p:attrNameLst>
                                      </p:cBhvr>
                                      <p:tavLst>
                                        <p:tav tm="0">
                                          <p:val>
                                            <p:strVal val="1+(6*min(max(#ppt_w*#ppt_h,.3),1)-7.4)/-.7*#ppt_h/2"/>
                                          </p:val>
                                        </p:tav>
                                        <p:tav tm="100000">
                                          <p:val>
                                            <p:strVal val="#ppt_y"/>
                                          </p:val>
                                        </p:tav>
                                      </p:tavLst>
                                    </p:anim>
                                  </p:childTnLst>
                                </p:cTn>
                              </p:par>
                              <p:par>
                                <p:cTn id="91" presetID="1"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3" grpId="0" animBg="1"/>
      <p:bldP spid="14" grpId="0"/>
      <p:bldP spid="15" grpId="0" animBg="1"/>
      <p:bldP spid="16" grpId="0"/>
      <p:bldP spid="17" grpId="0" animBg="1"/>
      <p:bldP spid="18" grpId="0"/>
      <p:bldP spid="19" grpId="0"/>
      <p:bldP spid="20" grpId="0" animBg="1"/>
      <p:bldP spid="21" grpId="0"/>
      <p:bldP spid="22" grpId="0" animBg="1"/>
      <p:bldP spid="23" grpId="0"/>
      <p:bldP spid="24" grpId="0" animBg="1"/>
      <p:bldP spid="25" grpId="0" animBg="1"/>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Israel?</a:t>
            </a:r>
            <a:endParaRPr lang="en-US" sz="2400" b="0" dirty="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Where did these Jews live?</a:t>
            </a:r>
          </a:p>
        </p:txBody>
      </p:sp>
      <p:sp>
        <p:nvSpPr>
          <p:cNvPr id="13" name="Oval 58"/>
          <p:cNvSpPr>
            <a:spLocks noChangeArrowheads="1"/>
          </p:cNvSpPr>
          <p:nvPr/>
        </p:nvSpPr>
        <p:spPr bwMode="auto">
          <a:xfrm>
            <a:off x="5838311" y="17671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4" name="Text Box 76"/>
          <p:cNvSpPr txBox="1">
            <a:spLocks noChangeArrowheads="1"/>
          </p:cNvSpPr>
          <p:nvPr/>
        </p:nvSpPr>
        <p:spPr bwMode="auto">
          <a:xfrm>
            <a:off x="5179733" y="130546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Asia Minor?</a:t>
            </a:r>
            <a:endParaRPr lang="en-US" sz="2400" b="0" dirty="0">
              <a:solidFill>
                <a:srgbClr val="FFFFFF"/>
              </a:solidFill>
              <a:effectLst>
                <a:outerShdw blurRad="38100" dist="38100" dir="2700000" algn="tl">
                  <a:srgbClr val="000000"/>
                </a:outerShdw>
              </a:effectLst>
              <a:latin typeface="26" charset="0"/>
            </a:endParaRPr>
          </a:p>
        </p:txBody>
      </p:sp>
      <p:sp>
        <p:nvSpPr>
          <p:cNvPr id="15" name="Oval 58"/>
          <p:cNvSpPr>
            <a:spLocks noChangeArrowheads="1"/>
          </p:cNvSpPr>
          <p:nvPr/>
        </p:nvSpPr>
        <p:spPr bwMode="auto">
          <a:xfrm>
            <a:off x="7216261" y="317332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6" name="Text Box 76"/>
          <p:cNvSpPr txBox="1">
            <a:spLocks noChangeArrowheads="1"/>
          </p:cNvSpPr>
          <p:nvPr/>
        </p:nvSpPr>
        <p:spPr bwMode="auto">
          <a:xfrm>
            <a:off x="6557683" y="271165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Cypress?</a:t>
            </a:r>
            <a:endParaRPr lang="en-US" sz="2400" b="0" dirty="0">
              <a:solidFill>
                <a:srgbClr val="FFFFFF"/>
              </a:solidFill>
              <a:effectLst>
                <a:outerShdw blurRad="38100" dist="38100" dir="2700000" algn="tl">
                  <a:srgbClr val="000000"/>
                </a:outerShdw>
              </a:effectLst>
              <a:latin typeface="26" charset="0"/>
            </a:endParaRPr>
          </a:p>
        </p:txBody>
      </p:sp>
      <p:sp>
        <p:nvSpPr>
          <p:cNvPr id="17" name="Oval 58"/>
          <p:cNvSpPr>
            <a:spLocks noChangeArrowheads="1"/>
          </p:cNvSpPr>
          <p:nvPr/>
        </p:nvSpPr>
        <p:spPr bwMode="auto">
          <a:xfrm>
            <a:off x="3712313" y="451802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3053735" y="405636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Cyrene?</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256</a:t>
            </a:r>
            <a:endParaRPr lang="en-US" sz="2400" b="0" dirty="0">
              <a:solidFill>
                <a:srgbClr val="FFFFFF"/>
              </a:solidFill>
              <a:effectLst>
                <a:outerShdw blurRad="38100" dist="38100" dir="2700000" algn="tl">
                  <a:srgbClr val="000000"/>
                </a:outerShdw>
              </a:effectLst>
              <a:latin typeface="26" charset="0"/>
            </a:endParaRPr>
          </a:p>
        </p:txBody>
      </p:sp>
    </p:spTree>
    <p:extLst>
      <p:ext uri="{BB962C8B-B14F-4D97-AF65-F5344CB8AC3E}">
        <p14:creationId xmlns:p14="http://schemas.microsoft.com/office/powerpoint/2010/main" val="118440445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strVal val="(6*min(max(#ppt_w*#ppt_h,.3),1)-7.4)/-.7*#ppt_w"/>
                                          </p:val>
                                        </p:tav>
                                        <p:tav tm="100000">
                                          <p:val>
                                            <p:strVal val="#ppt_w"/>
                                          </p:val>
                                        </p:tav>
                                      </p:tavLst>
                                    </p:anim>
                                    <p:anim calcmode="lin" valueType="num">
                                      <p:cBhvr>
                                        <p:cTn id="29" dur="500" fill="hold"/>
                                        <p:tgtEl>
                                          <p:spTgt spid="13"/>
                                        </p:tgtEl>
                                        <p:attrNameLst>
                                          <p:attrName>ppt_h</p:attrName>
                                        </p:attrNameLst>
                                      </p:cBhvr>
                                      <p:tavLst>
                                        <p:tav tm="0">
                                          <p:val>
                                            <p:strVal val="(6*min(max(#ppt_w*#ppt_h,.3),1)-7.4)/-.7*#ppt_h"/>
                                          </p:val>
                                        </p:tav>
                                        <p:tav tm="100000">
                                          <p:val>
                                            <p:strVal val="#ppt_h"/>
                                          </p:val>
                                        </p:tav>
                                      </p:tavLst>
                                    </p:anim>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strVal val="1+(6*min(max(#ppt_w*#ppt_h,.3),1)-7.4)/-.7*#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
                                        </p:tgtEl>
                                        <p:attrNameLst>
                                          <p:attrName>ppt_x</p:attrName>
                                        </p:attrNameLst>
                                      </p:cBhvr>
                                      <p:tavLst>
                                        <p:tav tm="0">
                                          <p:val>
                                            <p:fltVal val="0.5"/>
                                          </p:val>
                                        </p:tav>
                                        <p:tav tm="100000">
                                          <p:val>
                                            <p:strVal val="#ppt_x"/>
                                          </p:val>
                                        </p:tav>
                                      </p:tavLst>
                                    </p:anim>
                                    <p:anim calcmode="lin" valueType="num">
                                      <p:cBhvr>
                                        <p:cTn id="41" dur="500" fill="hold"/>
                                        <p:tgtEl>
                                          <p:spTgt spid="15"/>
                                        </p:tgtEl>
                                        <p:attrNameLst>
                                          <p:attrName>ppt_y</p:attrName>
                                        </p:attrNameLst>
                                      </p:cBhvr>
                                      <p:tavLst>
                                        <p:tav tm="0">
                                          <p:val>
                                            <p:strVal val="1+(6*min(max(#ppt_w*#ppt_h,.3),1)-7.4)/-.7*#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strVal val="(6*min(max(#ppt_w*#ppt_h,.3),1)-7.4)/-.7*#ppt_w"/>
                                          </p:val>
                                        </p:tav>
                                        <p:tav tm="100000">
                                          <p:val>
                                            <p:strVal val="#ppt_w"/>
                                          </p:val>
                                        </p:tav>
                                      </p:tavLst>
                                    </p:anim>
                                    <p:anim calcmode="lin" valueType="num">
                                      <p:cBhvr>
                                        <p:cTn id="49" dur="500" fill="hold"/>
                                        <p:tgtEl>
                                          <p:spTgt spid="17"/>
                                        </p:tgtEl>
                                        <p:attrNameLst>
                                          <p:attrName>ppt_h</p:attrName>
                                        </p:attrNameLst>
                                      </p:cBhvr>
                                      <p:tavLst>
                                        <p:tav tm="0">
                                          <p:val>
                                            <p:strVal val="(6*min(max(#ppt_w*#ppt_h,.3),1)-7.4)/-.7*#ppt_h"/>
                                          </p:val>
                                        </p:tav>
                                        <p:tav tm="100000">
                                          <p:val>
                                            <p:strVal val="#ppt_h"/>
                                          </p:val>
                                        </p:tav>
                                      </p:tavLst>
                                    </p:anim>
                                    <p:anim calcmode="lin" valueType="num">
                                      <p:cBhvr>
                                        <p:cTn id="50" dur="500" fill="hold"/>
                                        <p:tgtEl>
                                          <p:spTgt spid="17"/>
                                        </p:tgtEl>
                                        <p:attrNameLst>
                                          <p:attrName>ppt_x</p:attrName>
                                        </p:attrNameLst>
                                      </p:cBhvr>
                                      <p:tavLst>
                                        <p:tav tm="0">
                                          <p:val>
                                            <p:fltVal val="0.5"/>
                                          </p:val>
                                        </p:tav>
                                        <p:tav tm="100000">
                                          <p:val>
                                            <p:strVal val="#ppt_x"/>
                                          </p:val>
                                        </p:tav>
                                      </p:tavLst>
                                    </p:anim>
                                    <p:anim calcmode="lin" valueType="num">
                                      <p:cBhvr>
                                        <p:cTn id="51" dur="500" fill="hold"/>
                                        <p:tgtEl>
                                          <p:spTgt spid="17"/>
                                        </p:tgtEl>
                                        <p:attrNameLst>
                                          <p:attrName>ppt_y</p:attrName>
                                        </p:attrNameLst>
                                      </p:cBhvr>
                                      <p:tavLst>
                                        <p:tav tm="0">
                                          <p:val>
                                            <p:strVal val="1+(6*min(max(#ppt_w*#ppt_h,.3),1)-7.4)/-.7*#ppt_h/2"/>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3" grpId="0" animBg="1"/>
      <p:bldP spid="14" grpId="0"/>
      <p:bldP spid="15" grpId="0" animBg="1"/>
      <p:bldP spid="16" grpId="0"/>
      <p:bldP spid="17" grpId="0" animBg="1"/>
      <p:bldP spid="18" grpId="0"/>
      <p:bldP spid="1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Israel</a:t>
            </a:r>
            <a:endParaRPr lang="en-US" sz="2400" b="0" dirty="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Where did these Jews live?</a:t>
            </a: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a:solidFill>
                  <a:srgbClr val="FFFFFF"/>
                </a:solidFill>
                <a:effectLst>
                  <a:outerShdw blurRad="38100" dist="38100" dir="2700000" algn="tl">
                    <a:srgbClr val="000000"/>
                  </a:outerShdw>
                </a:effectLst>
                <a:latin typeface="26" charset="0"/>
              </a:rPr>
              <a:t>256</a:t>
            </a:r>
            <a:endParaRPr lang="en-US" sz="2400" b="0" dirty="0">
              <a:solidFill>
                <a:srgbClr val="FFFFFF"/>
              </a:solidFill>
              <a:effectLst>
                <a:outerShdw blurRad="38100" dist="38100" dir="2700000" algn="tl">
                  <a:srgbClr val="000000"/>
                </a:outerShdw>
              </a:effectLst>
              <a:latin typeface="26"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Tree>
    <p:extLst>
      <p:ext uri="{BB962C8B-B14F-4D97-AF65-F5344CB8AC3E}">
        <p14:creationId xmlns:p14="http://schemas.microsoft.com/office/powerpoint/2010/main" val="26369303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2843808" y="47667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Macedonia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From where to where?</a:t>
            </a:r>
          </a:p>
        </p:txBody>
      </p:sp>
      <p:sp>
        <p:nvSpPr>
          <p:cNvPr id="13" name="Oval 58"/>
          <p:cNvSpPr>
            <a:spLocks noChangeArrowheads="1"/>
          </p:cNvSpPr>
          <p:nvPr/>
        </p:nvSpPr>
        <p:spPr bwMode="auto">
          <a:xfrm>
            <a:off x="5364088" y="184482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4" name="Text Box 76"/>
          <p:cNvSpPr txBox="1">
            <a:spLocks noChangeArrowheads="1"/>
          </p:cNvSpPr>
          <p:nvPr/>
        </p:nvSpPr>
        <p:spPr bwMode="auto">
          <a:xfrm>
            <a:off x="5179733" y="130546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Ephesus</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2405287">
            <a:off x="4175364" y="1125280"/>
            <a:ext cx="108012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Tree>
    <p:extLst>
      <p:ext uri="{BB962C8B-B14F-4D97-AF65-F5344CB8AC3E}">
        <p14:creationId xmlns:p14="http://schemas.microsoft.com/office/powerpoint/2010/main" val="230031789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766225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1-2 Thessalonians</a:t>
            </a: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4" name="Text Box 76"/>
          <p:cNvSpPr txBox="1">
            <a:spLocks noChangeArrowheads="1"/>
          </p:cNvSpPr>
          <p:nvPr/>
        </p:nvSpPr>
        <p:spPr bwMode="auto">
          <a:xfrm>
            <a:off x="4005404" y="29957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Thessalonica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Corinth</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19046846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9894" r="22361" b="50088"/>
          <a:stretch/>
        </p:blipFill>
        <p:spPr bwMode="auto">
          <a:xfrm>
            <a:off x="-69574" y="-1"/>
            <a:ext cx="9213574" cy="6907695"/>
          </a:xfrm>
          <a:prstGeom prst="rect">
            <a:avLst/>
          </a:prstGeom>
          <a:noFill/>
          <a:ln w="9525">
            <a:noFill/>
            <a:miter lim="800000"/>
            <a:headEnd/>
            <a:tailEnd/>
          </a:ln>
          <a:effectLst>
            <a:outerShdw blurRad="63500" dist="38099" dir="2700000" algn="ctr" rotWithShape="0">
              <a:srgbClr val="020009">
                <a:alpha val="74998"/>
              </a:srgbClr>
            </a:outerShdw>
          </a:effectLst>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664994" y="1877479"/>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Berea</a:t>
              </a:r>
            </a:p>
          </p:txBody>
        </p:sp>
      </p:grpSp>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The Aegean Sea</a:t>
            </a:r>
          </a:p>
        </p:txBody>
      </p:sp>
      <p:sp>
        <p:nvSpPr>
          <p:cNvPr id="17" name="Oval 58"/>
          <p:cNvSpPr>
            <a:spLocks noChangeArrowheads="1"/>
          </p:cNvSpPr>
          <p:nvPr/>
        </p:nvSpPr>
        <p:spPr bwMode="auto">
          <a:xfrm>
            <a:off x="3614609" y="42456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3556627" y="37742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Athens</a:t>
            </a:r>
          </a:p>
        </p:txBody>
      </p:sp>
      <p:grpSp>
        <p:nvGrpSpPr>
          <p:cNvPr id="3" name="Group 2">
            <a:extLst>
              <a:ext uri="{FF2B5EF4-FFF2-40B4-BE49-F238E27FC236}">
                <a16:creationId xmlns:a16="http://schemas.microsoft.com/office/drawing/2014/main" id="{B8A017BF-7F01-204A-990E-E796EE1681D8}"/>
              </a:ext>
            </a:extLst>
          </p:cNvPr>
          <p:cNvGrpSpPr/>
          <p:nvPr/>
        </p:nvGrpSpPr>
        <p:grpSpPr>
          <a:xfrm>
            <a:off x="4107992" y="931554"/>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a:r>
                <a:rPr lang="en-US" dirty="0"/>
                <a:t>Philippi</a:t>
              </a: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2891128" y="4591376"/>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Corinth</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1029078" y="1226209"/>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Thessalonica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5790963" y="3657600"/>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Ephesus</a:t>
              </a:r>
            </a:p>
          </p:txBody>
        </p:sp>
      </p:grpSp>
    </p:spTree>
    <p:extLst>
      <p:ext uri="{BB962C8B-B14F-4D97-AF65-F5344CB8AC3E}">
        <p14:creationId xmlns:p14="http://schemas.microsoft.com/office/powerpoint/2010/main" val="537342867"/>
      </p:ext>
    </p:extLst>
  </p:cSld>
  <p:clrMapOvr>
    <a:masterClrMapping/>
  </p:clrMapOvr>
  <p:transition>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A101CE3-FF0F-3446-BA31-EA372C821BAC}"/>
              </a:ext>
            </a:extLst>
          </p:cNvPr>
          <p:cNvGrpSpPr/>
          <p:nvPr/>
        </p:nvGrpSpPr>
        <p:grpSpPr>
          <a:xfrm>
            <a:off x="1664994" y="1877479"/>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Berea</a:t>
              </a: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7" name="Oval 58"/>
          <p:cNvSpPr>
            <a:spLocks noChangeArrowheads="1"/>
          </p:cNvSpPr>
          <p:nvPr/>
        </p:nvSpPr>
        <p:spPr bwMode="auto">
          <a:xfrm>
            <a:off x="3614609" y="42456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3556627" y="37742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Athens</a:t>
            </a:r>
          </a:p>
        </p:txBody>
      </p:sp>
      <p:grpSp>
        <p:nvGrpSpPr>
          <p:cNvPr id="3" name="Group 2">
            <a:extLst>
              <a:ext uri="{FF2B5EF4-FFF2-40B4-BE49-F238E27FC236}">
                <a16:creationId xmlns:a16="http://schemas.microsoft.com/office/drawing/2014/main" id="{B8A017BF-7F01-204A-990E-E796EE1681D8}"/>
              </a:ext>
            </a:extLst>
          </p:cNvPr>
          <p:cNvGrpSpPr/>
          <p:nvPr/>
        </p:nvGrpSpPr>
        <p:grpSpPr>
          <a:xfrm>
            <a:off x="4107992" y="931554"/>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a:r>
                <a:rPr lang="en-US" dirty="0"/>
                <a:t>Philippi</a:t>
              </a: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2891128" y="4591376"/>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Corinth</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1029078" y="1226209"/>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Thessalonica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5790963" y="3657600"/>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Ephesus</a:t>
              </a: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90140FD3-E4FD-E941-9DB9-88BA134E2404}"/>
              </a:ext>
            </a:extLst>
          </p:cNvPr>
          <p:cNvPicPr>
            <a:picLocks noChangeAspect="1"/>
          </p:cNvPicPr>
          <p:nvPr/>
        </p:nvPicPr>
        <p:blipFill>
          <a:blip r:embed="rId4"/>
          <a:stretch>
            <a:fillRect/>
          </a:stretch>
        </p:blipFill>
        <p:spPr>
          <a:xfrm>
            <a:off x="0" y="-15138"/>
            <a:ext cx="9144000" cy="5910762"/>
          </a:xfrm>
          <a:prstGeom prst="rect">
            <a:avLst/>
          </a:prstGeom>
        </p:spPr>
      </p:pic>
      <p:sp>
        <p:nvSpPr>
          <p:cNvPr id="2" name="Title 1"/>
          <p:cNvSpPr>
            <a:spLocks noGrp="1"/>
          </p:cNvSpPr>
          <p:nvPr>
            <p:ph type="title" idx="4294967295"/>
          </p:nvPr>
        </p:nvSpPr>
        <p:spPr>
          <a:xfrm>
            <a:off x="-69574" y="5869439"/>
            <a:ext cx="9213574" cy="1038256"/>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The Aegean Area (With Cities)</a:t>
            </a:r>
          </a:p>
        </p:txBody>
      </p:sp>
    </p:spTree>
    <p:extLst>
      <p:ext uri="{BB962C8B-B14F-4D97-AF65-F5344CB8AC3E}">
        <p14:creationId xmlns:p14="http://schemas.microsoft.com/office/powerpoint/2010/main" val="343851853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5DAFE4-4D14-FA40-83CC-6D20F936EBB4}"/>
              </a:ext>
            </a:extLst>
          </p:cNvPr>
          <p:cNvPicPr>
            <a:picLocks noChangeAspect="1"/>
          </p:cNvPicPr>
          <p:nvPr/>
        </p:nvPicPr>
        <p:blipFill>
          <a:blip r:embed="rId3"/>
          <a:stretch>
            <a:fillRect/>
          </a:stretch>
        </p:blipFill>
        <p:spPr>
          <a:xfrm>
            <a:off x="0" y="10727"/>
            <a:ext cx="9144000" cy="5910762"/>
          </a:xfrm>
          <a:prstGeom prst="rect">
            <a:avLst/>
          </a:prstGeom>
        </p:spPr>
      </p:pic>
      <p:grpSp>
        <p:nvGrpSpPr>
          <p:cNvPr id="3" name="Group 2">
            <a:extLst>
              <a:ext uri="{FF2B5EF4-FFF2-40B4-BE49-F238E27FC236}">
                <a16:creationId xmlns:a16="http://schemas.microsoft.com/office/drawing/2014/main" id="{B8A017BF-7F01-204A-990E-E796EE1681D8}"/>
              </a:ext>
            </a:extLst>
          </p:cNvPr>
          <p:cNvGrpSpPr/>
          <p:nvPr/>
        </p:nvGrpSpPr>
        <p:grpSpPr>
          <a:xfrm>
            <a:off x="4107992" y="931554"/>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a:r>
                <a:rPr lang="en-US" dirty="0"/>
                <a:t>Philippi</a:t>
              </a: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5790963" y="3657600"/>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Ephesus</a:t>
              </a: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endParaRPr lang="en-US" dirty="0"/>
          </a:p>
        </p:txBody>
      </p:sp>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The Aegean Area</a:t>
            </a:r>
          </a:p>
        </p:txBody>
      </p:sp>
      <p:grpSp>
        <p:nvGrpSpPr>
          <p:cNvPr id="27" name="Group 26">
            <a:extLst>
              <a:ext uri="{FF2B5EF4-FFF2-40B4-BE49-F238E27FC236}">
                <a16:creationId xmlns:a16="http://schemas.microsoft.com/office/drawing/2014/main" id="{BBD6BDD5-C4BA-5844-B116-6674A24BB7BB}"/>
              </a:ext>
            </a:extLst>
          </p:cNvPr>
          <p:cNvGrpSpPr/>
          <p:nvPr/>
        </p:nvGrpSpPr>
        <p:grpSpPr>
          <a:xfrm>
            <a:off x="1110295" y="861579"/>
            <a:ext cx="1496886" cy="614065"/>
            <a:chOff x="1109631" y="1003930"/>
            <a:chExt cx="1496886" cy="614065"/>
          </a:xfrm>
        </p:grpSpPr>
        <p:sp>
          <p:nvSpPr>
            <p:cNvPr id="28" name="Oval 41">
              <a:extLst>
                <a:ext uri="{FF2B5EF4-FFF2-40B4-BE49-F238E27FC236}">
                  <a16:creationId xmlns:a16="http://schemas.microsoft.com/office/drawing/2014/main" id="{83411A59-1E3B-184D-8AD4-459FC505CBD6}"/>
                </a:ext>
              </a:extLst>
            </p:cNvPr>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29" name="Text Box 77">
              <a:extLst>
                <a:ext uri="{FF2B5EF4-FFF2-40B4-BE49-F238E27FC236}">
                  <a16:creationId xmlns:a16="http://schemas.microsoft.com/office/drawing/2014/main" id="{CA1E6589-A914-3C4B-89AC-253022F92515}"/>
                </a:ext>
              </a:extLst>
            </p:cNvPr>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Berea</a:t>
              </a:r>
            </a:p>
          </p:txBody>
        </p:sp>
      </p:grpSp>
      <p:grpSp>
        <p:nvGrpSpPr>
          <p:cNvPr id="13" name="Group 12">
            <a:extLst>
              <a:ext uri="{FF2B5EF4-FFF2-40B4-BE49-F238E27FC236}">
                <a16:creationId xmlns:a16="http://schemas.microsoft.com/office/drawing/2014/main" id="{D3584C22-8FAE-9642-AE79-77F7C3EDAD92}"/>
              </a:ext>
            </a:extLst>
          </p:cNvPr>
          <p:cNvGrpSpPr/>
          <p:nvPr/>
        </p:nvGrpSpPr>
        <p:grpSpPr>
          <a:xfrm>
            <a:off x="3197866" y="3171201"/>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Athens</a:t>
              </a:r>
            </a:p>
          </p:txBody>
        </p:sp>
      </p:grpSp>
      <p:grpSp>
        <p:nvGrpSpPr>
          <p:cNvPr id="32" name="Group 31">
            <a:extLst>
              <a:ext uri="{FF2B5EF4-FFF2-40B4-BE49-F238E27FC236}">
                <a16:creationId xmlns:a16="http://schemas.microsoft.com/office/drawing/2014/main" id="{4BF38A15-C66E-1748-A87C-4D25471B3F66}"/>
              </a:ext>
            </a:extLst>
          </p:cNvPr>
          <p:cNvGrpSpPr/>
          <p:nvPr/>
        </p:nvGrpSpPr>
        <p:grpSpPr>
          <a:xfrm>
            <a:off x="3815187" y="-67683"/>
            <a:ext cx="2786754" cy="598164"/>
            <a:chOff x="2690692" y="405766"/>
            <a:chExt cx="2786754" cy="598164"/>
          </a:xfrm>
        </p:grpSpPr>
        <p:sp>
          <p:nvSpPr>
            <p:cNvPr id="33" name="Text Box 76">
              <a:extLst>
                <a:ext uri="{FF2B5EF4-FFF2-40B4-BE49-F238E27FC236}">
                  <a16:creationId xmlns:a16="http://schemas.microsoft.com/office/drawing/2014/main" id="{969F7662-3490-4148-BADF-AB1678556DC8}"/>
                </a:ext>
              </a:extLst>
            </p:cNvPr>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a:r>
                <a:rPr lang="en-US" dirty="0"/>
                <a:t>Philippi</a:t>
              </a:r>
            </a:p>
          </p:txBody>
        </p:sp>
        <p:sp>
          <p:nvSpPr>
            <p:cNvPr id="34" name="Oval 58">
              <a:extLst>
                <a:ext uri="{FF2B5EF4-FFF2-40B4-BE49-F238E27FC236}">
                  <a16:creationId xmlns:a16="http://schemas.microsoft.com/office/drawing/2014/main" id="{AF127D83-2539-884E-9FD1-C6C861EE5395}"/>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2288864" y="3842266"/>
            <a:ext cx="2586317" cy="600012"/>
            <a:chOff x="1508287" y="2906194"/>
            <a:chExt cx="2586317"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Corinth</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grpSp>
      <p:grpSp>
        <p:nvGrpSpPr>
          <p:cNvPr id="38" name="Group 37">
            <a:extLst>
              <a:ext uri="{FF2B5EF4-FFF2-40B4-BE49-F238E27FC236}">
                <a16:creationId xmlns:a16="http://schemas.microsoft.com/office/drawing/2014/main" id="{6C8B2267-4A67-824D-81DD-F1893164C7A3}"/>
              </a:ext>
            </a:extLst>
          </p:cNvPr>
          <p:cNvGrpSpPr/>
          <p:nvPr/>
        </p:nvGrpSpPr>
        <p:grpSpPr>
          <a:xfrm>
            <a:off x="304811" y="186405"/>
            <a:ext cx="2586317" cy="688151"/>
            <a:chOff x="37513" y="294683"/>
            <a:chExt cx="2586317" cy="688151"/>
          </a:xfrm>
        </p:grpSpPr>
        <p:sp>
          <p:nvSpPr>
            <p:cNvPr id="39" name="Text Box 76">
              <a:extLst>
                <a:ext uri="{FF2B5EF4-FFF2-40B4-BE49-F238E27FC236}">
                  <a16:creationId xmlns:a16="http://schemas.microsoft.com/office/drawing/2014/main" id="{303707D7-231E-4A41-9217-3D91587976B6}"/>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Thessalonica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40" name="Oval 58">
              <a:extLst>
                <a:ext uri="{FF2B5EF4-FFF2-40B4-BE49-F238E27FC236}">
                  <a16:creationId xmlns:a16="http://schemas.microsoft.com/office/drawing/2014/main" id="{4351BCEA-524E-614E-9AD8-B3BF6F61D23A}"/>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grpSp>
        <p:nvGrpSpPr>
          <p:cNvPr id="44" name="Group 43">
            <a:extLst>
              <a:ext uri="{FF2B5EF4-FFF2-40B4-BE49-F238E27FC236}">
                <a16:creationId xmlns:a16="http://schemas.microsoft.com/office/drawing/2014/main" id="{D79B4C04-7318-5E45-B3FD-07345B0ACC07}"/>
              </a:ext>
            </a:extLst>
          </p:cNvPr>
          <p:cNvGrpSpPr/>
          <p:nvPr/>
        </p:nvGrpSpPr>
        <p:grpSpPr>
          <a:xfrm>
            <a:off x="119230" y="2494911"/>
            <a:ext cx="2586317" cy="600012"/>
            <a:chOff x="1508287" y="2906194"/>
            <a:chExt cx="2586317" cy="600012"/>
          </a:xfrm>
        </p:grpSpPr>
        <p:sp>
          <p:nvSpPr>
            <p:cNvPr id="45" name="Oval 58">
              <a:extLst>
                <a:ext uri="{FF2B5EF4-FFF2-40B4-BE49-F238E27FC236}">
                  <a16:creationId xmlns:a16="http://schemas.microsoft.com/office/drawing/2014/main" id="{0DC8B623-8889-4640-8CC8-C35A7E5D66E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46" name="Text Box 76">
              <a:extLst>
                <a:ext uri="{FF2B5EF4-FFF2-40B4-BE49-F238E27FC236}">
                  <a16:creationId xmlns:a16="http://schemas.microsoft.com/office/drawing/2014/main" id="{ED27C3CE-4A5D-9642-B846-54FFB57452BF}"/>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Nicopolis</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grpSp>
      <p:grpSp>
        <p:nvGrpSpPr>
          <p:cNvPr id="47" name="Group 46">
            <a:extLst>
              <a:ext uri="{FF2B5EF4-FFF2-40B4-BE49-F238E27FC236}">
                <a16:creationId xmlns:a16="http://schemas.microsoft.com/office/drawing/2014/main" id="{EB095640-E73A-094D-92E2-18815898BBD0}"/>
              </a:ext>
            </a:extLst>
          </p:cNvPr>
          <p:cNvGrpSpPr/>
          <p:nvPr/>
        </p:nvGrpSpPr>
        <p:grpSpPr>
          <a:xfrm>
            <a:off x="5581470" y="962257"/>
            <a:ext cx="1944742" cy="704724"/>
            <a:chOff x="3709027" y="3926681"/>
            <a:chExt cx="1944742" cy="704724"/>
          </a:xfrm>
        </p:grpSpPr>
        <p:sp>
          <p:nvSpPr>
            <p:cNvPr id="48" name="Oval 58">
              <a:extLst>
                <a:ext uri="{FF2B5EF4-FFF2-40B4-BE49-F238E27FC236}">
                  <a16:creationId xmlns:a16="http://schemas.microsoft.com/office/drawing/2014/main" id="{571C3A43-FB0B-D54F-A230-648DAAD25294}"/>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49" name="Text Box 76">
              <a:extLst>
                <a:ext uri="{FF2B5EF4-FFF2-40B4-BE49-F238E27FC236}">
                  <a16:creationId xmlns:a16="http://schemas.microsoft.com/office/drawing/2014/main" id="{E402BC00-41BF-BA4F-9C0E-807049BC389D}"/>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Troas</a:t>
              </a:r>
            </a:p>
          </p:txBody>
        </p:sp>
      </p:grpSp>
      <p:grpSp>
        <p:nvGrpSpPr>
          <p:cNvPr id="50" name="Group 49">
            <a:extLst>
              <a:ext uri="{FF2B5EF4-FFF2-40B4-BE49-F238E27FC236}">
                <a16:creationId xmlns:a16="http://schemas.microsoft.com/office/drawing/2014/main" id="{E3DBC668-4B20-CC42-9D96-B4DC9B4DEF66}"/>
              </a:ext>
            </a:extLst>
          </p:cNvPr>
          <p:cNvGrpSpPr/>
          <p:nvPr/>
        </p:nvGrpSpPr>
        <p:grpSpPr>
          <a:xfrm>
            <a:off x="6506144" y="1897206"/>
            <a:ext cx="1944742" cy="704724"/>
            <a:chOff x="3709027" y="3926681"/>
            <a:chExt cx="1944742" cy="704724"/>
          </a:xfrm>
        </p:grpSpPr>
        <p:sp>
          <p:nvSpPr>
            <p:cNvPr id="51" name="Oval 58">
              <a:extLst>
                <a:ext uri="{FF2B5EF4-FFF2-40B4-BE49-F238E27FC236}">
                  <a16:creationId xmlns:a16="http://schemas.microsoft.com/office/drawing/2014/main" id="{941E5992-0938-7842-B93B-F8CAF66724E1}"/>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52" name="Text Box 76">
              <a:extLst>
                <a:ext uri="{FF2B5EF4-FFF2-40B4-BE49-F238E27FC236}">
                  <a16:creationId xmlns:a16="http://schemas.microsoft.com/office/drawing/2014/main" id="{C4542444-12D4-5A47-A473-020986EAF54C}"/>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Pergamum</a:t>
              </a:r>
            </a:p>
          </p:txBody>
        </p:sp>
      </p:grpSp>
      <p:grpSp>
        <p:nvGrpSpPr>
          <p:cNvPr id="53" name="Group 52">
            <a:extLst>
              <a:ext uri="{FF2B5EF4-FFF2-40B4-BE49-F238E27FC236}">
                <a16:creationId xmlns:a16="http://schemas.microsoft.com/office/drawing/2014/main" id="{B1F5DC77-7C66-5341-9032-D1DF578C9334}"/>
              </a:ext>
            </a:extLst>
          </p:cNvPr>
          <p:cNvGrpSpPr/>
          <p:nvPr/>
        </p:nvGrpSpPr>
        <p:grpSpPr>
          <a:xfrm>
            <a:off x="7328076" y="2544478"/>
            <a:ext cx="1815924" cy="704724"/>
            <a:chOff x="3709027" y="3926681"/>
            <a:chExt cx="1944742" cy="704724"/>
          </a:xfrm>
        </p:grpSpPr>
        <p:sp>
          <p:nvSpPr>
            <p:cNvPr id="54" name="Oval 58">
              <a:extLst>
                <a:ext uri="{FF2B5EF4-FFF2-40B4-BE49-F238E27FC236}">
                  <a16:creationId xmlns:a16="http://schemas.microsoft.com/office/drawing/2014/main" id="{AC6D8228-5A7F-0244-860A-C4D46E69C9C5}"/>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55" name="Text Box 76">
              <a:extLst>
                <a:ext uri="{FF2B5EF4-FFF2-40B4-BE49-F238E27FC236}">
                  <a16:creationId xmlns:a16="http://schemas.microsoft.com/office/drawing/2014/main" id="{A52516F3-6757-AD4E-AC84-11F3477952FB}"/>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Sardis</a:t>
              </a:r>
            </a:p>
          </p:txBody>
        </p:sp>
      </p:grpSp>
      <p:grpSp>
        <p:nvGrpSpPr>
          <p:cNvPr id="56" name="Group 55">
            <a:extLst>
              <a:ext uri="{FF2B5EF4-FFF2-40B4-BE49-F238E27FC236}">
                <a16:creationId xmlns:a16="http://schemas.microsoft.com/office/drawing/2014/main" id="{FA9DD89A-A8E7-A440-A04F-A9FAB3A22C07}"/>
              </a:ext>
            </a:extLst>
          </p:cNvPr>
          <p:cNvGrpSpPr/>
          <p:nvPr/>
        </p:nvGrpSpPr>
        <p:grpSpPr>
          <a:xfrm>
            <a:off x="7081501" y="3930240"/>
            <a:ext cx="1944742" cy="678668"/>
            <a:chOff x="2404214" y="4398043"/>
            <a:chExt cx="1944742" cy="678668"/>
          </a:xfrm>
        </p:grpSpPr>
        <p:sp>
          <p:nvSpPr>
            <p:cNvPr id="57" name="Oval 58">
              <a:extLst>
                <a:ext uri="{FF2B5EF4-FFF2-40B4-BE49-F238E27FC236}">
                  <a16:creationId xmlns:a16="http://schemas.microsoft.com/office/drawing/2014/main" id="{80A1ECD7-F656-824E-B4B7-A65B346732E6}"/>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58" name="Text Box 76">
              <a:extLst>
                <a:ext uri="{FF2B5EF4-FFF2-40B4-BE49-F238E27FC236}">
                  <a16:creationId xmlns:a16="http://schemas.microsoft.com/office/drawing/2014/main" id="{B5068A61-DAAA-1E4D-9901-6B9319BB6DFA}"/>
                </a:ext>
              </a:extLst>
            </p:cNvPr>
            <p:cNvSpPr txBox="1">
              <a:spLocks noChangeArrowheads="1"/>
            </p:cNvSpPr>
            <p:nvPr/>
          </p:nvSpPr>
          <p:spPr bwMode="auto">
            <a:xfrm>
              <a:off x="2404214" y="4615046"/>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r>
                <a:rPr lang="en-US" dirty="0"/>
                <a:t>Colossae</a:t>
              </a:r>
            </a:p>
          </p:txBody>
        </p:sp>
      </p:grpSp>
      <p:grpSp>
        <p:nvGrpSpPr>
          <p:cNvPr id="59" name="Group 58">
            <a:extLst>
              <a:ext uri="{FF2B5EF4-FFF2-40B4-BE49-F238E27FC236}">
                <a16:creationId xmlns:a16="http://schemas.microsoft.com/office/drawing/2014/main" id="{6E0A91B0-E010-5D4A-8CD0-2FA62205A595}"/>
              </a:ext>
            </a:extLst>
          </p:cNvPr>
          <p:cNvGrpSpPr/>
          <p:nvPr/>
        </p:nvGrpSpPr>
        <p:grpSpPr>
          <a:xfrm>
            <a:off x="7081500" y="3130105"/>
            <a:ext cx="1944742" cy="704724"/>
            <a:chOff x="2291197" y="3926681"/>
            <a:chExt cx="1944742" cy="704724"/>
          </a:xfrm>
        </p:grpSpPr>
        <p:sp>
          <p:nvSpPr>
            <p:cNvPr id="60" name="Oval 58">
              <a:extLst>
                <a:ext uri="{FF2B5EF4-FFF2-40B4-BE49-F238E27FC236}">
                  <a16:creationId xmlns:a16="http://schemas.microsoft.com/office/drawing/2014/main" id="{A2F0940D-AD3D-7646-BA9D-953DC11BB42C}"/>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61" name="Text Box 76">
              <a:extLst>
                <a:ext uri="{FF2B5EF4-FFF2-40B4-BE49-F238E27FC236}">
                  <a16:creationId xmlns:a16="http://schemas.microsoft.com/office/drawing/2014/main" id="{EAFA4B66-0248-5445-A923-5808889FEC32}"/>
                </a:ext>
              </a:extLst>
            </p:cNvPr>
            <p:cNvSpPr txBox="1">
              <a:spLocks noChangeArrowheads="1"/>
            </p:cNvSpPr>
            <p:nvPr/>
          </p:nvSpPr>
          <p:spPr bwMode="auto">
            <a:xfrm>
              <a:off x="229119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r>
                <a:rPr lang="en-US" dirty="0"/>
                <a:t>Hierapolis</a:t>
              </a:r>
            </a:p>
          </p:txBody>
        </p:sp>
      </p:grpSp>
      <p:grpSp>
        <p:nvGrpSpPr>
          <p:cNvPr id="62" name="Group 61">
            <a:extLst>
              <a:ext uri="{FF2B5EF4-FFF2-40B4-BE49-F238E27FC236}">
                <a16:creationId xmlns:a16="http://schemas.microsoft.com/office/drawing/2014/main" id="{BBE5FAF6-9909-D347-B4E0-3834A232E6E5}"/>
              </a:ext>
            </a:extLst>
          </p:cNvPr>
          <p:cNvGrpSpPr/>
          <p:nvPr/>
        </p:nvGrpSpPr>
        <p:grpSpPr>
          <a:xfrm>
            <a:off x="6259565" y="3448600"/>
            <a:ext cx="2173101" cy="488970"/>
            <a:chOff x="1828858" y="4142435"/>
            <a:chExt cx="2173101" cy="488970"/>
          </a:xfrm>
        </p:grpSpPr>
        <p:sp>
          <p:nvSpPr>
            <p:cNvPr id="63" name="Oval 58">
              <a:extLst>
                <a:ext uri="{FF2B5EF4-FFF2-40B4-BE49-F238E27FC236}">
                  <a16:creationId xmlns:a16="http://schemas.microsoft.com/office/drawing/2014/main" id="{E018E9CD-3354-7442-8765-AC3AF81BC492}"/>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64" name="Text Box 76">
              <a:extLst>
                <a:ext uri="{FF2B5EF4-FFF2-40B4-BE49-F238E27FC236}">
                  <a16:creationId xmlns:a16="http://schemas.microsoft.com/office/drawing/2014/main" id="{7F3DA009-329A-FA4E-9F59-B5DAD7924419}"/>
                </a:ext>
              </a:extLst>
            </p:cNvPr>
            <p:cNvSpPr txBox="1">
              <a:spLocks noChangeArrowheads="1"/>
            </p:cNvSpPr>
            <p:nvPr/>
          </p:nvSpPr>
          <p:spPr bwMode="auto">
            <a:xfrm>
              <a:off x="1828858" y="4142435"/>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r>
                <a:rPr lang="en-US" dirty="0"/>
                <a:t>Laodicea</a:t>
              </a:r>
            </a:p>
          </p:txBody>
        </p:sp>
      </p:grpSp>
      <p:grpSp>
        <p:nvGrpSpPr>
          <p:cNvPr id="65" name="Group 64">
            <a:extLst>
              <a:ext uri="{FF2B5EF4-FFF2-40B4-BE49-F238E27FC236}">
                <a16:creationId xmlns:a16="http://schemas.microsoft.com/office/drawing/2014/main" id="{FED19123-787B-2C43-8CA0-10CAC995C116}"/>
              </a:ext>
            </a:extLst>
          </p:cNvPr>
          <p:cNvGrpSpPr/>
          <p:nvPr/>
        </p:nvGrpSpPr>
        <p:grpSpPr>
          <a:xfrm>
            <a:off x="4605425" y="2904070"/>
            <a:ext cx="2173101" cy="488970"/>
            <a:chOff x="1828858" y="4142435"/>
            <a:chExt cx="2173101" cy="488970"/>
          </a:xfrm>
        </p:grpSpPr>
        <p:sp>
          <p:nvSpPr>
            <p:cNvPr id="66" name="Oval 58">
              <a:extLst>
                <a:ext uri="{FF2B5EF4-FFF2-40B4-BE49-F238E27FC236}">
                  <a16:creationId xmlns:a16="http://schemas.microsoft.com/office/drawing/2014/main" id="{7E759757-1AA8-D244-8CD9-1FEE69812CBD}"/>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67" name="Text Box 76">
              <a:extLst>
                <a:ext uri="{FF2B5EF4-FFF2-40B4-BE49-F238E27FC236}">
                  <a16:creationId xmlns:a16="http://schemas.microsoft.com/office/drawing/2014/main" id="{32185B32-58F3-F34B-A547-67DEF4504561}"/>
                </a:ext>
              </a:extLst>
            </p:cNvPr>
            <p:cNvSpPr txBox="1">
              <a:spLocks noChangeArrowheads="1"/>
            </p:cNvSpPr>
            <p:nvPr/>
          </p:nvSpPr>
          <p:spPr bwMode="auto">
            <a:xfrm>
              <a:off x="1828858" y="4142435"/>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r>
                <a:rPr lang="en-US" dirty="0"/>
                <a:t>Smyrna</a:t>
              </a:r>
            </a:p>
          </p:txBody>
        </p:sp>
      </p:grpSp>
      <p:grpSp>
        <p:nvGrpSpPr>
          <p:cNvPr id="68" name="Group 67">
            <a:extLst>
              <a:ext uri="{FF2B5EF4-FFF2-40B4-BE49-F238E27FC236}">
                <a16:creationId xmlns:a16="http://schemas.microsoft.com/office/drawing/2014/main" id="{F0228659-BE57-F947-95EE-CF0FD8022AAF}"/>
              </a:ext>
            </a:extLst>
          </p:cNvPr>
          <p:cNvGrpSpPr/>
          <p:nvPr/>
        </p:nvGrpSpPr>
        <p:grpSpPr>
          <a:xfrm>
            <a:off x="4903376" y="4835611"/>
            <a:ext cx="2173101" cy="488970"/>
            <a:chOff x="1828858" y="4142435"/>
            <a:chExt cx="2173101" cy="488970"/>
          </a:xfrm>
        </p:grpSpPr>
        <p:sp>
          <p:nvSpPr>
            <p:cNvPr id="69" name="Oval 58">
              <a:extLst>
                <a:ext uri="{FF2B5EF4-FFF2-40B4-BE49-F238E27FC236}">
                  <a16:creationId xmlns:a16="http://schemas.microsoft.com/office/drawing/2014/main" id="{97981EDC-4443-FC4E-892F-1A4316CB3F31}"/>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70" name="Text Box 76">
              <a:extLst>
                <a:ext uri="{FF2B5EF4-FFF2-40B4-BE49-F238E27FC236}">
                  <a16:creationId xmlns:a16="http://schemas.microsoft.com/office/drawing/2014/main" id="{294781D5-BE3F-2B45-B1D2-D114C17CB352}"/>
                </a:ext>
              </a:extLst>
            </p:cNvPr>
            <p:cNvSpPr txBox="1">
              <a:spLocks noChangeArrowheads="1"/>
            </p:cNvSpPr>
            <p:nvPr/>
          </p:nvSpPr>
          <p:spPr bwMode="auto">
            <a:xfrm>
              <a:off x="1828858" y="4142435"/>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r>
                <a:rPr lang="en-US" dirty="0"/>
                <a:t>Cnidus</a:t>
              </a:r>
            </a:p>
          </p:txBody>
        </p:sp>
      </p:grpSp>
      <p:grpSp>
        <p:nvGrpSpPr>
          <p:cNvPr id="71" name="Group 70">
            <a:extLst>
              <a:ext uri="{FF2B5EF4-FFF2-40B4-BE49-F238E27FC236}">
                <a16:creationId xmlns:a16="http://schemas.microsoft.com/office/drawing/2014/main" id="{B52375A2-A768-514C-A4BC-FBC2A670DC6A}"/>
              </a:ext>
            </a:extLst>
          </p:cNvPr>
          <p:cNvGrpSpPr/>
          <p:nvPr/>
        </p:nvGrpSpPr>
        <p:grpSpPr>
          <a:xfrm>
            <a:off x="7471508" y="5100218"/>
            <a:ext cx="1672492" cy="585627"/>
            <a:chOff x="2525212" y="405766"/>
            <a:chExt cx="2952234" cy="585627"/>
          </a:xfrm>
        </p:grpSpPr>
        <p:sp>
          <p:nvSpPr>
            <p:cNvPr id="72" name="Text Box 76">
              <a:extLst>
                <a:ext uri="{FF2B5EF4-FFF2-40B4-BE49-F238E27FC236}">
                  <a16:creationId xmlns:a16="http://schemas.microsoft.com/office/drawing/2014/main" id="{C60B0EB9-ACF7-8941-A248-6A24E503E6C6}"/>
                </a:ext>
              </a:extLst>
            </p:cNvPr>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algn="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a:r>
                <a:rPr lang="en-US" dirty="0"/>
                <a:t>Rhodes</a:t>
              </a:r>
            </a:p>
          </p:txBody>
        </p:sp>
        <p:sp>
          <p:nvSpPr>
            <p:cNvPr id="73" name="Oval 58">
              <a:extLst>
                <a:ext uri="{FF2B5EF4-FFF2-40B4-BE49-F238E27FC236}">
                  <a16:creationId xmlns:a16="http://schemas.microsoft.com/office/drawing/2014/main" id="{CB6CFD77-7F34-7846-B47B-185E2F789C9A}"/>
                </a:ext>
              </a:extLst>
            </p:cNvPr>
            <p:cNvSpPr>
              <a:spLocks noChangeArrowheads="1"/>
            </p:cNvSpPr>
            <p:nvPr/>
          </p:nvSpPr>
          <p:spPr bwMode="auto">
            <a:xfrm>
              <a:off x="2525212" y="770568"/>
              <a:ext cx="400431" cy="220825"/>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grpSp>
    </p:spTree>
    <p:extLst>
      <p:ext uri="{BB962C8B-B14F-4D97-AF65-F5344CB8AC3E}">
        <p14:creationId xmlns:p14="http://schemas.microsoft.com/office/powerpoint/2010/main" val="4230874936"/>
      </p:ext>
    </p:extLst>
  </p:cSld>
  <p:clrMapOvr>
    <a:masterClrMapping/>
  </p:clrMapOvr>
  <p:transition>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8"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a:solidFill>
                  <a:schemeClr val="bg1"/>
                </a:solidFill>
                <a:latin typeface="Arial" charset="0"/>
                <a:ea typeface="Osaka" charset="0"/>
                <a:cs typeface="Osaka" charset="0"/>
              </a:rPr>
              <a:t>Philosophies at Athens</a:t>
            </a:r>
          </a:p>
        </p:txBody>
      </p:sp>
      <p:sp>
        <p:nvSpPr>
          <p:cNvPr id="55299" name="AutoShape 4"/>
          <p:cNvSpPr>
            <a:spLocks noChangeArrowheads="1"/>
          </p:cNvSpPr>
          <p:nvPr/>
        </p:nvSpPr>
        <p:spPr bwMode="auto">
          <a:xfrm>
            <a:off x="3276600" y="4953000"/>
            <a:ext cx="609600" cy="4572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35844" name="Text Box 6"/>
          <p:cNvSpPr txBox="1">
            <a:spLocks noChangeArrowheads="1"/>
          </p:cNvSpPr>
          <p:nvPr/>
        </p:nvSpPr>
        <p:spPr bwMode="auto">
          <a:xfrm>
            <a:off x="3059832" y="5229200"/>
            <a:ext cx="200808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90500">
                    <a:srgbClr val="000000"/>
                  </a:glow>
                </a:effectLst>
                <a:uLnTx/>
                <a:uFillTx/>
                <a:latin typeface="Arial"/>
                <a:ea typeface="ヒラギノ角ゴ Pro W3" charset="0"/>
                <a:cs typeface="Arial"/>
              </a:rPr>
              <a:t>Corinth</a:t>
            </a:r>
          </a:p>
        </p:txBody>
      </p:sp>
      <p:sp>
        <p:nvSpPr>
          <p:cNvPr id="55301" name="AutoShape 4"/>
          <p:cNvSpPr>
            <a:spLocks noChangeArrowheads="1"/>
          </p:cNvSpPr>
          <p:nvPr/>
        </p:nvSpPr>
        <p:spPr bwMode="auto">
          <a:xfrm>
            <a:off x="3733800" y="4495800"/>
            <a:ext cx="609600" cy="4572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 name="Text Box 6"/>
          <p:cNvSpPr txBox="1">
            <a:spLocks noChangeArrowheads="1"/>
          </p:cNvSpPr>
          <p:nvPr/>
        </p:nvSpPr>
        <p:spPr bwMode="auto">
          <a:xfrm>
            <a:off x="4139952" y="4365104"/>
            <a:ext cx="192317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90500">
                    <a:srgbClr val="000000"/>
                  </a:glow>
                </a:effectLst>
                <a:uLnTx/>
                <a:uFillTx/>
                <a:latin typeface="Arial"/>
                <a:ea typeface="ヒラギノ角ゴ Pro W3" charset="0"/>
                <a:cs typeface="Arial"/>
              </a:rPr>
              <a:t>Athens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5DAFE4-4D14-FA40-83CC-6D20F936EBB4}"/>
              </a:ext>
            </a:extLst>
          </p:cNvPr>
          <p:cNvPicPr>
            <a:picLocks noChangeAspect="1"/>
          </p:cNvPicPr>
          <p:nvPr/>
        </p:nvPicPr>
        <p:blipFill>
          <a:blip r:embed="rId3"/>
          <a:stretch>
            <a:fillRect/>
          </a:stretch>
        </p:blipFill>
        <p:spPr>
          <a:xfrm>
            <a:off x="0" y="10727"/>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The Aegean Area</a:t>
            </a: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3197866" y="3171201"/>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Athens</a:t>
              </a: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2288864" y="3842266"/>
            <a:ext cx="2586317" cy="600012"/>
            <a:chOff x="1508287" y="2906194"/>
            <a:chExt cx="2586317"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
        <p:nvSpPr>
          <p:cNvPr id="4" name="Rectangle 3">
            <a:extLst>
              <a:ext uri="{FF2B5EF4-FFF2-40B4-BE49-F238E27FC236}">
                <a16:creationId xmlns:a16="http://schemas.microsoft.com/office/drawing/2014/main" id="{82A63F5F-F090-094F-91BC-7888D2451F29}"/>
              </a:ext>
            </a:extLst>
          </p:cNvPr>
          <p:cNvSpPr/>
          <p:nvPr/>
        </p:nvSpPr>
        <p:spPr bwMode="auto">
          <a:xfrm>
            <a:off x="1691680" y="2924944"/>
            <a:ext cx="3240360" cy="2016224"/>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Tree>
    <p:extLst>
      <p:ext uri="{BB962C8B-B14F-4D97-AF65-F5344CB8AC3E}">
        <p14:creationId xmlns:p14="http://schemas.microsoft.com/office/powerpoint/2010/main" val="4199310979"/>
      </p:ext>
    </p:extLst>
  </p:cSld>
  <p:clrMapOvr>
    <a:masterClrMapping/>
  </p:clrMapOvr>
  <p:transition>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6" name="Picture 1555455">
            <a:extLst>
              <a:ext uri="{FF2B5EF4-FFF2-40B4-BE49-F238E27FC236}">
                <a16:creationId xmlns:a16="http://schemas.microsoft.com/office/drawing/2014/main" id="{07E40A0C-91B7-F347-8415-72B490D4C4FB}"/>
              </a:ext>
            </a:extLst>
          </p:cNvPr>
          <p:cNvPicPr>
            <a:picLocks noChangeAspect="1"/>
          </p:cNvPicPr>
          <p:nvPr/>
        </p:nvPicPr>
        <p:blipFill>
          <a:blip r:embed="rId3"/>
          <a:stretch>
            <a:fillRect/>
          </a:stretch>
        </p:blipFill>
        <p:spPr>
          <a:xfrm>
            <a:off x="0" y="0"/>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The Corinthian Isthmus</a:t>
            </a:r>
            <a:endParaRPr lang="en-US" sz="6600" b="1" dirty="0">
              <a:solidFill>
                <a:srgbClr val="FFFFFF"/>
              </a:solidFill>
              <a:effectLst>
                <a:outerShdw blurRad="50800" dist="88900" dir="2700000" algn="tl" rotWithShape="0">
                  <a:srgbClr val="000000"/>
                </a:outerShdw>
              </a:effectLst>
              <a:latin typeface="Arial"/>
              <a:cs typeface="Arial"/>
            </a:endParaRP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6329949" y="1163725"/>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r>
                <a:rPr lang="en-US" dirty="0"/>
                <a:t>Athens</a:t>
              </a: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1458555" y="2444390"/>
            <a:ext cx="2702356" cy="600012"/>
            <a:chOff x="-688367" y="2906194"/>
            <a:chExt cx="2702356"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68836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Corinth</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grpSp>
      <p:grpSp>
        <p:nvGrpSpPr>
          <p:cNvPr id="78" name="Group 77">
            <a:extLst>
              <a:ext uri="{FF2B5EF4-FFF2-40B4-BE49-F238E27FC236}">
                <a16:creationId xmlns:a16="http://schemas.microsoft.com/office/drawing/2014/main" id="{33AD30F7-380F-294F-847B-BFEBD01CFE76}"/>
              </a:ext>
            </a:extLst>
          </p:cNvPr>
          <p:cNvGrpSpPr/>
          <p:nvPr/>
        </p:nvGrpSpPr>
        <p:grpSpPr>
          <a:xfrm>
            <a:off x="4609134" y="2833273"/>
            <a:ext cx="2693186" cy="683309"/>
            <a:chOff x="1779039" y="2906194"/>
            <a:chExt cx="2693186" cy="683309"/>
          </a:xfrm>
        </p:grpSpPr>
        <p:sp>
          <p:nvSpPr>
            <p:cNvPr id="79" name="Oval 58">
              <a:extLst>
                <a:ext uri="{FF2B5EF4-FFF2-40B4-BE49-F238E27FC236}">
                  <a16:creationId xmlns:a16="http://schemas.microsoft.com/office/drawing/2014/main" id="{6024CA07-6037-BF49-A8D9-158DB1FA6D41}"/>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80" name="Text Box 76">
              <a:extLst>
                <a:ext uri="{FF2B5EF4-FFF2-40B4-BE49-F238E27FC236}">
                  <a16:creationId xmlns:a16="http://schemas.microsoft.com/office/drawing/2014/main" id="{9FD8166E-337C-7B49-A1B0-A532CE66BBB7}"/>
                </a:ext>
              </a:extLst>
            </p:cNvPr>
            <p:cNvSpPr txBox="1">
              <a:spLocks noChangeArrowheads="1"/>
            </p:cNvSpPr>
            <p:nvPr/>
          </p:nvSpPr>
          <p:spPr bwMode="auto">
            <a:xfrm>
              <a:off x="1885908" y="312783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Cenchrea</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grpSp>
    </p:spTree>
    <p:extLst>
      <p:ext uri="{BB962C8B-B14F-4D97-AF65-F5344CB8AC3E}">
        <p14:creationId xmlns:p14="http://schemas.microsoft.com/office/powerpoint/2010/main" val="2346852517"/>
      </p:ext>
    </p:extLst>
  </p:cSld>
  <p:clrMapOvr>
    <a:masterClrMapping/>
  </p:clrMapOvr>
  <p:transition>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73677" t="64536" r="4736" b="10155"/>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1546931" y="2335659"/>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Egypt</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3472725" y="4304161"/>
            <a:ext cx="2258962" cy="2553839"/>
          </a:xfrm>
          <a:effectLst/>
        </p:spPr>
        <p:txBody>
          <a:bodyPr/>
          <a:lstStyle/>
          <a:p>
            <a:pPr algn="ct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Israel &amp; Egypt</a:t>
            </a:r>
          </a:p>
        </p:txBody>
      </p:sp>
      <p:sp>
        <p:nvSpPr>
          <p:cNvPr id="14" name="Text Box 76"/>
          <p:cNvSpPr txBox="1">
            <a:spLocks noChangeArrowheads="1"/>
          </p:cNvSpPr>
          <p:nvPr/>
        </p:nvSpPr>
        <p:spPr bwMode="auto">
          <a:xfrm>
            <a:off x="3036712" y="-49884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glow rad="101600">
                    <a:schemeClr val="bg2">
                      <a:alpha val="75000"/>
                    </a:schemeClr>
                  </a:glow>
                  <a:outerShdw blurRad="38100" dist="38100" dir="2700000" algn="tl">
                    <a:srgbClr val="000000"/>
                  </a:outerShdw>
                </a:effectLst>
                <a:latin typeface="26" charset="0"/>
              </a:rPr>
              <a:t>Israel</a:t>
            </a:r>
            <a:endParaRPr lang="en-US" sz="2400" b="0" dirty="0">
              <a:solidFill>
                <a:srgbClr val="FFFFFF"/>
              </a:solidFill>
              <a:effectLst>
                <a:glow rad="101600">
                  <a:schemeClr val="bg2">
                    <a:alpha val="75000"/>
                  </a:schemeClr>
                </a:glow>
                <a:outerShdw blurRad="38100" dist="38100" dir="2700000" algn="tl">
                  <a:srgbClr val="000000"/>
                </a:outerShdw>
              </a:effectLst>
              <a:latin typeface="26" charset="0"/>
            </a:endParaRPr>
          </a:p>
        </p:txBody>
      </p:sp>
      <p:sp>
        <p:nvSpPr>
          <p:cNvPr id="12" name="Rectangle 2"/>
          <p:cNvSpPr txBox="1">
            <a:spLocks noChangeArrowheads="1"/>
          </p:cNvSpPr>
          <p:nvPr/>
        </p:nvSpPr>
        <p:spPr bwMode="auto">
          <a:xfrm>
            <a:off x="5282140" y="29470"/>
            <a:ext cx="3861860"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that day the mountains will drip with sweet wine,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the hills will flow with milk.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Water will fill the streambeds of Judah,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a fountain will burst forth from the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Temple,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watering the arid valley of acacias.</a:t>
            </a:r>
          </a:p>
        </p:txBody>
      </p:sp>
      <p:sp>
        <p:nvSpPr>
          <p:cNvPr id="15" name="Rectangle 2"/>
          <p:cNvSpPr txBox="1">
            <a:spLocks noChangeArrowheads="1"/>
          </p:cNvSpPr>
          <p:nvPr/>
        </p:nvSpPr>
        <p:spPr bwMode="auto">
          <a:xfrm>
            <a:off x="-89909" y="2082917"/>
            <a:ext cx="3989700"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Egypt will become a wasteland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Edom will become a wilderness,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because they attacked the people of Judah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killed innocent people in their land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3:18-19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7804031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504"/>
          <a:stretch/>
        </p:blipFill>
        <p:spPr>
          <a:xfrm>
            <a:off x="0" y="0"/>
            <a:ext cx="9143109" cy="6858000"/>
          </a:xfrm>
          <a:prstGeom prst="rect">
            <a:avLst/>
          </a:prstGeom>
        </p:spPr>
      </p:pic>
      <p:sp>
        <p:nvSpPr>
          <p:cNvPr id="1555533" name="Text Box 77"/>
          <p:cNvSpPr txBox="1">
            <a:spLocks noChangeArrowheads="1"/>
          </p:cNvSpPr>
          <p:nvPr/>
        </p:nvSpPr>
        <p:spPr bwMode="auto">
          <a:xfrm>
            <a:off x="2843808" y="47667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outerShdw blurRad="38100" dist="38100" dir="2700000" algn="tl">
                    <a:srgbClr val="000000"/>
                  </a:outerShdw>
                </a:effectLst>
                <a:latin typeface="26" charset="0"/>
              </a:rPr>
              <a:t>Macedonia</a:t>
            </a:r>
            <a:endParaRPr lang="en-US" sz="2400" b="0" dirty="0">
              <a:solidFill>
                <a:srgbClr val="FFFFFF"/>
              </a:solidFill>
              <a:effectLst>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From where to where?</a:t>
            </a:r>
          </a:p>
        </p:txBody>
      </p:sp>
      <p:sp>
        <p:nvSpPr>
          <p:cNvPr id="13" name="Oval 58"/>
          <p:cNvSpPr>
            <a:spLocks noChangeArrowheads="1"/>
          </p:cNvSpPr>
          <p:nvPr/>
        </p:nvSpPr>
        <p:spPr bwMode="auto">
          <a:xfrm>
            <a:off x="6104001" y="298230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4" name="Text Box 76"/>
          <p:cNvSpPr txBox="1">
            <a:spLocks noChangeArrowheads="1"/>
          </p:cNvSpPr>
          <p:nvPr/>
        </p:nvSpPr>
        <p:spPr bwMode="auto">
          <a:xfrm>
            <a:off x="5919646" y="244294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Jerusalem</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2405287">
            <a:off x="3937465" y="1646315"/>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Tree>
    <p:extLst>
      <p:ext uri="{BB962C8B-B14F-4D97-AF65-F5344CB8AC3E}">
        <p14:creationId xmlns:p14="http://schemas.microsoft.com/office/powerpoint/2010/main" val="70182863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504"/>
          <a:stretch/>
        </p:blipFill>
        <p:spPr>
          <a:xfrm>
            <a:off x="0" y="0"/>
            <a:ext cx="9143109" cy="6858000"/>
          </a:xfrm>
          <a:prstGeom prst="rect">
            <a:avLst/>
          </a:prstGeom>
        </p:spPr>
      </p:pic>
      <p:sp>
        <p:nvSpPr>
          <p:cNvPr id="1555533" name="Text Box 77"/>
          <p:cNvSpPr txBox="1">
            <a:spLocks noChangeArrowheads="1"/>
          </p:cNvSpPr>
          <p:nvPr/>
        </p:nvSpPr>
        <p:spPr bwMode="auto">
          <a:xfrm>
            <a:off x="1092001" y="938337"/>
            <a:ext cx="2419405"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West</a:t>
            </a:r>
            <a:br>
              <a:rPr lang="en-US" sz="2400" dirty="0">
                <a:solidFill>
                  <a:srgbClr val="FFFFFF"/>
                </a:solidFill>
                <a:effectLst>
                  <a:outerShdw blurRad="38100" dist="38100" dir="2700000" algn="tl">
                    <a:srgbClr val="000000"/>
                  </a:outerShdw>
                </a:effectLst>
                <a:latin typeface="26" charset="0"/>
              </a:rPr>
            </a:br>
            <a:r>
              <a:rPr lang="en-US" sz="2400" dirty="0">
                <a:solidFill>
                  <a:srgbClr val="FFFFFF"/>
                </a:solidFill>
                <a:effectLst>
                  <a:outerShdw blurRad="38100" dist="38100" dir="2700000" algn="tl">
                    <a:srgbClr val="000000"/>
                  </a:outerShdw>
                </a:effectLst>
                <a:latin typeface="26" charset="0"/>
              </a:rPr>
              <a:t>(Daniel 11:30)</a:t>
            </a:r>
            <a:endParaRPr lang="en-US" sz="2400" b="0" dirty="0">
              <a:solidFill>
                <a:srgbClr val="FFFFFF"/>
              </a:solidFill>
              <a:effectLst>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169854" y="4910185"/>
            <a:ext cx="6951872"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Which peoples?</a:t>
            </a:r>
          </a:p>
        </p:txBody>
      </p:sp>
      <p:sp>
        <p:nvSpPr>
          <p:cNvPr id="13" name="Oval 58"/>
          <p:cNvSpPr>
            <a:spLocks noChangeArrowheads="1"/>
          </p:cNvSpPr>
          <p:nvPr/>
        </p:nvSpPr>
        <p:spPr bwMode="auto">
          <a:xfrm>
            <a:off x="6104001" y="298230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eaLnBrk="0" fontAlgn="auto" hangingPunct="0">
              <a:spcBef>
                <a:spcPts val="0"/>
              </a:spcBef>
              <a:spcAft>
                <a:spcPts val="0"/>
              </a:spcAft>
              <a:defRPr/>
            </a:pPr>
            <a:endParaRPr lang="en-US">
              <a:solidFill>
                <a:srgbClr val="FFFFFF"/>
              </a:solidFill>
              <a:latin typeface="BONES" pitchFamily="-105" charset="0"/>
              <a:ea typeface="+mn-ea"/>
              <a:cs typeface="+mn-cs"/>
            </a:endParaRPr>
          </a:p>
        </p:txBody>
      </p:sp>
      <p:sp>
        <p:nvSpPr>
          <p:cNvPr id="14" name="Text Box 76"/>
          <p:cNvSpPr txBox="1">
            <a:spLocks noChangeArrowheads="1"/>
          </p:cNvSpPr>
          <p:nvPr/>
        </p:nvSpPr>
        <p:spPr bwMode="auto">
          <a:xfrm>
            <a:off x="5919646" y="258538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Israel</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1636948">
            <a:off x="3308378" y="1753147"/>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9" name="Text Box 77"/>
          <p:cNvSpPr txBox="1">
            <a:spLocks noChangeArrowheads="1"/>
          </p:cNvSpPr>
          <p:nvPr/>
        </p:nvSpPr>
        <p:spPr bwMode="auto">
          <a:xfrm>
            <a:off x="3703298" y="3752183"/>
            <a:ext cx="2399681"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South</a:t>
            </a:r>
            <a:br>
              <a:rPr lang="en-US" sz="2400" dirty="0">
                <a:solidFill>
                  <a:srgbClr val="FFFFFF"/>
                </a:solidFill>
                <a:effectLst>
                  <a:outerShdw blurRad="38100" dist="38100" dir="2700000" algn="tl">
                    <a:srgbClr val="000000"/>
                  </a:outerShdw>
                </a:effectLst>
                <a:latin typeface="26" charset="0"/>
              </a:rPr>
            </a:br>
            <a:r>
              <a:rPr lang="en-US" sz="2400" dirty="0">
                <a:solidFill>
                  <a:srgbClr val="FFFFFF"/>
                </a:solidFill>
                <a:effectLst>
                  <a:outerShdw blurRad="38100" dist="38100" dir="2700000" algn="tl">
                    <a:srgbClr val="000000"/>
                  </a:outerShdw>
                </a:effectLst>
                <a:latin typeface="26" charset="0"/>
              </a:rPr>
              <a:t>(Daniel 11:5)</a:t>
            </a:r>
            <a:endParaRPr lang="en-US" sz="2400" b="0" dirty="0">
              <a:solidFill>
                <a:srgbClr val="FFFFFF"/>
              </a:solidFill>
              <a:effectLst>
                <a:outerShdw blurRad="38100" dist="38100" dir="2700000" algn="tl">
                  <a:srgbClr val="000000"/>
                </a:outerShdw>
              </a:effectLst>
              <a:latin typeface="26" charset="0"/>
            </a:endParaRPr>
          </a:p>
        </p:txBody>
      </p:sp>
      <p:sp>
        <p:nvSpPr>
          <p:cNvPr id="10" name="Right Arrow 9"/>
          <p:cNvSpPr/>
          <p:nvPr/>
        </p:nvSpPr>
        <p:spPr bwMode="auto">
          <a:xfrm rot="19100951">
            <a:off x="5350698" y="3233169"/>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11" name="Text Box 77"/>
          <p:cNvSpPr txBox="1">
            <a:spLocks noChangeArrowheads="1"/>
          </p:cNvSpPr>
          <p:nvPr/>
        </p:nvSpPr>
        <p:spPr bwMode="auto">
          <a:xfrm>
            <a:off x="6144222" y="1316912"/>
            <a:ext cx="2361741"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North</a:t>
            </a:r>
            <a:br>
              <a:rPr lang="en-US" sz="2400" dirty="0">
                <a:solidFill>
                  <a:srgbClr val="FFFFFF"/>
                </a:solidFill>
                <a:effectLst>
                  <a:outerShdw blurRad="38100" dist="38100" dir="2700000" algn="tl">
                    <a:srgbClr val="000000"/>
                  </a:outerShdw>
                </a:effectLst>
                <a:latin typeface="26" charset="0"/>
              </a:rPr>
            </a:br>
            <a:r>
              <a:rPr lang="en-US" sz="2400" dirty="0">
                <a:solidFill>
                  <a:srgbClr val="FFFFFF"/>
                </a:solidFill>
                <a:effectLst>
                  <a:outerShdw blurRad="38100" dist="38100" dir="2700000" algn="tl">
                    <a:srgbClr val="000000"/>
                  </a:outerShdw>
                </a:effectLst>
                <a:latin typeface="26" charset="0"/>
              </a:rPr>
              <a:t>(Daniel 11:6)</a:t>
            </a:r>
            <a:endParaRPr lang="en-US" sz="2400" b="0" dirty="0">
              <a:solidFill>
                <a:srgbClr val="FFFFFF"/>
              </a:solidFill>
              <a:effectLst>
                <a:outerShdw blurRad="38100" dist="38100" dir="2700000" algn="tl">
                  <a:srgbClr val="000000"/>
                </a:outerShdw>
              </a:effectLst>
              <a:latin typeface="26" charset="0"/>
            </a:endParaRPr>
          </a:p>
        </p:txBody>
      </p:sp>
      <p:sp>
        <p:nvSpPr>
          <p:cNvPr id="12" name="Right Arrow 11"/>
          <p:cNvSpPr/>
          <p:nvPr/>
        </p:nvSpPr>
        <p:spPr bwMode="auto">
          <a:xfrm rot="6755723">
            <a:off x="6205716" y="2127475"/>
            <a:ext cx="6559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15" name="Text Box 77"/>
          <p:cNvSpPr txBox="1">
            <a:spLocks noChangeArrowheads="1"/>
          </p:cNvSpPr>
          <p:nvPr/>
        </p:nvSpPr>
        <p:spPr bwMode="auto">
          <a:xfrm>
            <a:off x="5724128" y="4077976"/>
            <a:ext cx="246877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East</a:t>
            </a:r>
            <a:br>
              <a:rPr lang="en-US" sz="2400" dirty="0">
                <a:solidFill>
                  <a:srgbClr val="FFFFFF"/>
                </a:solidFill>
                <a:effectLst>
                  <a:outerShdw blurRad="38100" dist="38100" dir="2700000" algn="tl">
                    <a:srgbClr val="000000"/>
                  </a:outerShdw>
                </a:effectLst>
                <a:latin typeface="26" charset="0"/>
              </a:rPr>
            </a:br>
            <a:r>
              <a:rPr lang="en-US" sz="2400" dirty="0">
                <a:solidFill>
                  <a:srgbClr val="FFFFFF"/>
                </a:solidFill>
                <a:effectLst>
                  <a:outerShdw blurRad="38100" dist="38100" dir="2700000" algn="tl">
                    <a:srgbClr val="000000"/>
                  </a:outerShdw>
                </a:effectLst>
                <a:latin typeface="26" charset="0"/>
              </a:rPr>
              <a:t>(Judges 6:3)</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4087322">
            <a:off x="6140231" y="3436389"/>
            <a:ext cx="80152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Tree>
    <p:extLst>
      <p:ext uri="{BB962C8B-B14F-4D97-AF65-F5344CB8AC3E}">
        <p14:creationId xmlns:p14="http://schemas.microsoft.com/office/powerpoint/2010/main" val="38830100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6*min(max(#ppt_w*#ppt_h,.3),1)-7.4)/-.7*#ppt_w"/>
                                          </p:val>
                                        </p:tav>
                                        <p:tav tm="100000">
                                          <p:val>
                                            <p:strVal val="#ppt_w"/>
                                          </p:val>
                                        </p:tav>
                                      </p:tavLst>
                                    </p:anim>
                                    <p:anim calcmode="lin" valueType="num">
                                      <p:cBhvr>
                                        <p:cTn id="8" dur="500" fill="hold"/>
                                        <p:tgtEl>
                                          <p:spTgt spid="13"/>
                                        </p:tgtEl>
                                        <p:attrNameLst>
                                          <p:attrName>ppt_h</p:attrName>
                                        </p:attrNameLst>
                                      </p:cBhvr>
                                      <p:tavLst>
                                        <p:tav tm="0">
                                          <p:val>
                                            <p:strVal val="(6*min(max(#ppt_w*#ppt_h,.3),1)-7.4)/-.7*#ppt_h"/>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55533"/>
                                        </p:tgtEl>
                                        <p:attrNameLst>
                                          <p:attrName>style.visibility</p:attrName>
                                        </p:attrNameLst>
                                      </p:cBhvr>
                                      <p:to>
                                        <p:strVal val="visible"/>
                                      </p:to>
                                    </p:set>
                                    <p:animEffect transition="in" filter="wipe(down)">
                                      <p:cBhvr>
                                        <p:cTn id="41" dur="500"/>
                                        <p:tgtEl>
                                          <p:spTgt spid="155553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up)">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3" grpId="0" animBg="1"/>
      <p:bldP spid="9" grpId="0"/>
      <p:bldP spid="10" grpId="0" animBg="1"/>
      <p:bldP spid="11" grpId="0"/>
      <p:bldP spid="12" grpId="0" animBg="1"/>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The Way to South Asia</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Assyria</a:t>
            </a:r>
          </a:p>
        </p:txBody>
      </p:sp>
      <p:sp>
        <p:nvSpPr>
          <p:cNvPr id="15" name="Text Box 9"/>
          <p:cNvSpPr txBox="1">
            <a:spLocks noChangeArrowheads="1"/>
          </p:cNvSpPr>
          <p:nvPr/>
        </p:nvSpPr>
        <p:spPr bwMode="auto">
          <a:xfrm>
            <a:off x="2976637" y="2665618"/>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Syria</a:t>
            </a:r>
          </a:p>
        </p:txBody>
      </p:sp>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India</a:t>
            </a:r>
          </a:p>
        </p:txBody>
      </p:sp>
    </p:spTree>
    <p:extLst>
      <p:ext uri="{BB962C8B-B14F-4D97-AF65-F5344CB8AC3E}">
        <p14:creationId xmlns:p14="http://schemas.microsoft.com/office/powerpoint/2010/main" val="11845909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animBg="1"/>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My Documents\My Slides\Map NT Med.jpg">
            <a:extLst>
              <a:ext uri="{FF2B5EF4-FFF2-40B4-BE49-F238E27FC236}">
                <a16:creationId xmlns:a16="http://schemas.microsoft.com/office/drawing/2014/main" id="{1C104643-1530-E64C-950A-50D463F31D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49" b="2018"/>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7292FB7-DFC8-F84F-8D27-6F7BA76410D9}"/>
              </a:ext>
            </a:extLst>
          </p:cNvPr>
          <p:cNvSpPr>
            <a:spLocks noChangeArrowheads="1"/>
          </p:cNvSpPr>
          <p:nvPr/>
        </p:nvSpPr>
        <p:spPr bwMode="auto">
          <a:xfrm>
            <a:off x="-69573" y="-45764"/>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3200" dirty="0">
                <a:solidFill>
                  <a:srgbClr val="FFFFFF"/>
                </a:solidFill>
                <a:latin typeface="Arial Black" charset="0"/>
              </a:rPr>
              <a:t>Journeys of Paul</a:t>
            </a:r>
          </a:p>
        </p:txBody>
      </p:sp>
    </p:spTree>
    <p:extLst>
      <p:ext uri="{BB962C8B-B14F-4D97-AF65-F5344CB8AC3E}">
        <p14:creationId xmlns:p14="http://schemas.microsoft.com/office/powerpoint/2010/main" val="15302925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6196" name="Title 1"/>
          <p:cNvSpPr>
            <a:spLocks noGrp="1"/>
          </p:cNvSpPr>
          <p:nvPr>
            <p:ph type="title"/>
          </p:nvPr>
        </p:nvSpPr>
        <p:spPr>
          <a:xfrm>
            <a:off x="-31750" y="-26988"/>
            <a:ext cx="9212263" cy="719138"/>
          </a:xfrm>
        </p:spPr>
        <p:txBody>
          <a:bodyPr/>
          <a:lstStyle/>
          <a:p>
            <a:r>
              <a:rPr lang="en-US">
                <a:latin typeface="Arial" charset="0"/>
                <a:ea typeface="ＭＳ Ｐゴシック" charset="0"/>
              </a:rPr>
              <a:t>Asia Minor in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Patmos</a:t>
            </a: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622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spTree>
    <p:extLst>
      <p:ext uri="{BB962C8B-B14F-4D97-AF65-F5344CB8AC3E}">
        <p14:creationId xmlns:p14="http://schemas.microsoft.com/office/powerpoint/2010/main" val="423714321"/>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b="1" dirty="0">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281983" y="1429297"/>
            <a:ext cx="9144000" cy="6023644"/>
          </a:xfrm>
          <a:prstGeom prst="rect">
            <a:avLst/>
          </a:prstGeom>
        </p:spPr>
      </p:pic>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b="1" dirty="0">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Times New Roman" charset="0"/>
                <a:ea typeface="ＭＳ Ｐゴシック" charset="0"/>
              </a:rPr>
              <a:t>176</a:t>
            </a: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2806543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4">
              <a:extLst>
                <a:ext uri="{28A0092B-C50C-407E-A947-70E740481C1C}">
                  <a14:useLocalDpi xmlns:a14="http://schemas.microsoft.com/office/drawing/2010/main" val="0"/>
                </a:ext>
              </a:extLst>
            </a:blip>
            <a:srcRect l="47631" t="33152" r="24596" b="62353"/>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en-US" altLang="zh-CN" sz="4000" b="1" dirty="0">
                <a:solidFill>
                  <a:schemeClr val="bg1"/>
                </a:solidFill>
                <a:latin typeface="Arial" charset="0"/>
              </a:rPr>
              <a:t>Modern Middle East Nations</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b="1" dirty="0">
                <a:solidFill>
                  <a:srgbClr val="FFFFFF"/>
                </a:solidFill>
                <a:cs typeface="Arial" charset="0"/>
              </a:rPr>
              <a:t>27</a:t>
            </a:r>
          </a:p>
        </p:txBody>
      </p:sp>
      <p:sp>
        <p:nvSpPr>
          <p:cNvPr id="7" name="Text Box 9"/>
          <p:cNvSpPr txBox="1">
            <a:spLocks noChangeArrowheads="1"/>
          </p:cNvSpPr>
          <p:nvPr/>
        </p:nvSpPr>
        <p:spPr bwMode="auto">
          <a:xfrm>
            <a:off x="992856" y="2604685"/>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5" name="Text Box 9"/>
          <p:cNvSpPr txBox="1">
            <a:spLocks noChangeArrowheads="1"/>
          </p:cNvSpPr>
          <p:nvPr/>
        </p:nvSpPr>
        <p:spPr bwMode="auto">
          <a:xfrm>
            <a:off x="2790370" y="1463351"/>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6" name="Text Box 9"/>
          <p:cNvSpPr txBox="1">
            <a:spLocks noChangeArrowheads="1"/>
          </p:cNvSpPr>
          <p:nvPr/>
        </p:nvSpPr>
        <p:spPr bwMode="auto">
          <a:xfrm>
            <a:off x="5016905" y="2989406"/>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Iraq</a:t>
            </a:r>
          </a:p>
        </p:txBody>
      </p:sp>
      <p:sp>
        <p:nvSpPr>
          <p:cNvPr id="9" name="Text Box 9"/>
          <p:cNvSpPr txBox="1">
            <a:spLocks noChangeArrowheads="1"/>
          </p:cNvSpPr>
          <p:nvPr/>
        </p:nvSpPr>
        <p:spPr bwMode="auto">
          <a:xfrm>
            <a:off x="961570" y="4600762"/>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0" name="Text Box 9"/>
          <p:cNvSpPr txBox="1">
            <a:spLocks noChangeArrowheads="1"/>
          </p:cNvSpPr>
          <p:nvPr/>
        </p:nvSpPr>
        <p:spPr bwMode="auto">
          <a:xfrm>
            <a:off x="199570" y="55855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7092325" y="5387134"/>
            <a:ext cx="203420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Kuwait</a:t>
            </a:r>
          </a:p>
        </p:txBody>
      </p:sp>
      <p:sp>
        <p:nvSpPr>
          <p:cNvPr id="18" name="Text Box 9"/>
          <p:cNvSpPr txBox="1">
            <a:spLocks noChangeArrowheads="1"/>
          </p:cNvSpPr>
          <p:nvPr/>
        </p:nvSpPr>
        <p:spPr bwMode="auto">
          <a:xfrm>
            <a:off x="107504" y="1848071"/>
            <a:ext cx="21287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Cyprus</a:t>
            </a:r>
          </a:p>
        </p:txBody>
      </p:sp>
      <p:sp>
        <p:nvSpPr>
          <p:cNvPr id="19" name="Text Box 9"/>
          <p:cNvSpPr txBox="1">
            <a:spLocks noChangeArrowheads="1"/>
          </p:cNvSpPr>
          <p:nvPr/>
        </p:nvSpPr>
        <p:spPr bwMode="auto">
          <a:xfrm rot="20271759">
            <a:off x="2205975" y="3682349"/>
            <a:ext cx="22369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Jordan</a:t>
            </a:r>
          </a:p>
        </p:txBody>
      </p:sp>
      <p:sp>
        <p:nvSpPr>
          <p:cNvPr id="21" name="Text Box 9"/>
          <p:cNvSpPr txBox="1">
            <a:spLocks noChangeArrowheads="1"/>
          </p:cNvSpPr>
          <p:nvPr/>
        </p:nvSpPr>
        <p:spPr bwMode="auto">
          <a:xfrm>
            <a:off x="7812950" y="2412393"/>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Iran</a:t>
            </a: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Saudi Arabia</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FFFFFF"/>
                </a:solidFill>
                <a:cs typeface="Arial" charset="0"/>
              </a:rPr>
              <a:t>Terry Hall, </a:t>
            </a:r>
            <a:r>
              <a:rPr lang="en-US" sz="1600" b="1" i="1">
                <a:solidFill>
                  <a:srgbClr val="FFFFFF"/>
                </a:solidFill>
                <a:cs typeface="Arial" charset="0"/>
              </a:rPr>
              <a:t>Bible Panorama, </a:t>
            </a:r>
            <a:r>
              <a:rPr lang="en-US" sz="1600" b="1">
                <a:solidFill>
                  <a:srgbClr val="FFFFFF"/>
                </a:solidFill>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8" name="Text Box 9"/>
          <p:cNvSpPr txBox="1">
            <a:spLocks noChangeArrowheads="1"/>
          </p:cNvSpPr>
          <p:nvPr/>
        </p:nvSpPr>
        <p:spPr bwMode="auto">
          <a:xfrm>
            <a:off x="61144" y="3502749"/>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1800" b="1" dirty="0">
                <a:solidFill>
                  <a:srgbClr val="FFFFFF"/>
                </a:solidFill>
                <a:effectLst>
                  <a:glow rad="203200">
                    <a:srgbClr val="000514">
                      <a:alpha val="88000"/>
                    </a:srgbClr>
                  </a:glow>
                </a:effectLst>
                <a:latin typeface="Arial"/>
                <a:cs typeface="Arial"/>
              </a:rPr>
              <a:t>Mediterranean Sea</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0" name="Text Box 9"/>
          <p:cNvSpPr txBox="1">
            <a:spLocks noChangeArrowheads="1"/>
          </p:cNvSpPr>
          <p:nvPr/>
        </p:nvSpPr>
        <p:spPr bwMode="auto">
          <a:xfrm>
            <a:off x="107504" y="908720"/>
            <a:ext cx="20056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Turkey</a:t>
            </a:r>
          </a:p>
        </p:txBody>
      </p:sp>
      <p:sp>
        <p:nvSpPr>
          <p:cNvPr id="26" name="Text Box 9"/>
          <p:cNvSpPr txBox="1">
            <a:spLocks noChangeArrowheads="1"/>
          </p:cNvSpPr>
          <p:nvPr/>
        </p:nvSpPr>
        <p:spPr bwMode="auto">
          <a:xfrm>
            <a:off x="7145480" y="908720"/>
            <a:ext cx="203503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Russia</a:t>
            </a:r>
          </a:p>
        </p:txBody>
      </p:sp>
    </p:spTree>
    <p:extLst>
      <p:ext uri="{BB962C8B-B14F-4D97-AF65-F5344CB8AC3E}">
        <p14:creationId xmlns:p14="http://schemas.microsoft.com/office/powerpoint/2010/main" val="273539798"/>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Language - Wikimedia Commons">
            <a:extLst>
              <a:ext uri="{FF2B5EF4-FFF2-40B4-BE49-F238E27FC236}">
                <a16:creationId xmlns:a16="http://schemas.microsoft.com/office/drawing/2014/main" id="{B1B7B2E2-8D0A-8641-E42F-E084B1FF75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tretch>
            <a:fillRect/>
          </a:stretch>
        </p:blipFill>
        <p:spPr>
          <a:xfrm>
            <a:off x="0" y="2151979"/>
            <a:ext cx="9144000" cy="4373880"/>
          </a:xfrm>
          <a:prstGeom prst="rect">
            <a:avLst/>
          </a:prstGeom>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2"/>
            <a:ext cx="9144000" cy="221197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How could God get 15 million Jews back to the land?</a:t>
            </a:r>
          </a:p>
        </p:txBody>
      </p:sp>
      <p:sp>
        <p:nvSpPr>
          <p:cNvPr id="62" name="TextBox 61"/>
          <p:cNvSpPr txBox="1"/>
          <p:nvPr/>
        </p:nvSpPr>
        <p:spPr>
          <a:xfrm>
            <a:off x="4177457" y="3333686"/>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Israel</a:t>
            </a:r>
          </a:p>
        </p:txBody>
      </p:sp>
      <p:sp>
        <p:nvSpPr>
          <p:cNvPr id="2" name="Right Arrow 1">
            <a:extLst>
              <a:ext uri="{FF2B5EF4-FFF2-40B4-BE49-F238E27FC236}">
                <a16:creationId xmlns:a16="http://schemas.microsoft.com/office/drawing/2014/main" id="{097CB96A-1BF0-8C88-3BB0-276FD3386FDB}"/>
              </a:ext>
            </a:extLst>
          </p:cNvPr>
          <p:cNvSpPr/>
          <p:nvPr/>
        </p:nvSpPr>
        <p:spPr bwMode="auto">
          <a:xfrm>
            <a:off x="1691680" y="333368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1" name="Right Arrow 30">
            <a:extLst>
              <a:ext uri="{FF2B5EF4-FFF2-40B4-BE49-F238E27FC236}">
                <a16:creationId xmlns:a16="http://schemas.microsoft.com/office/drawing/2014/main" id="{72E2F64C-70CE-B70C-CE45-0CA64FDAE7B1}"/>
              </a:ext>
            </a:extLst>
          </p:cNvPr>
          <p:cNvSpPr/>
          <p:nvPr/>
        </p:nvSpPr>
        <p:spPr bwMode="auto">
          <a:xfrm rot="20228279">
            <a:off x="1996480" y="457135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 name="Right Arrow 31">
            <a:extLst>
              <a:ext uri="{FF2B5EF4-FFF2-40B4-BE49-F238E27FC236}">
                <a16:creationId xmlns:a16="http://schemas.microsoft.com/office/drawing/2014/main" id="{3AB6A456-B79E-66E5-65A4-A1134DA40A53}"/>
              </a:ext>
            </a:extLst>
          </p:cNvPr>
          <p:cNvSpPr/>
          <p:nvPr/>
        </p:nvSpPr>
        <p:spPr bwMode="auto">
          <a:xfrm rot="17056013">
            <a:off x="3571296" y="488134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3" name="Right Arrow 32">
            <a:extLst>
              <a:ext uri="{FF2B5EF4-FFF2-40B4-BE49-F238E27FC236}">
                <a16:creationId xmlns:a16="http://schemas.microsoft.com/office/drawing/2014/main" id="{85FF8EC5-F112-10C0-A6DA-9EB9EAAE1258}"/>
              </a:ext>
            </a:extLst>
          </p:cNvPr>
          <p:cNvSpPr/>
          <p:nvPr/>
        </p:nvSpPr>
        <p:spPr bwMode="auto">
          <a:xfrm rot="14082854">
            <a:off x="4854774" y="471474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4" name="Right Arrow 33">
            <a:extLst>
              <a:ext uri="{FF2B5EF4-FFF2-40B4-BE49-F238E27FC236}">
                <a16:creationId xmlns:a16="http://schemas.microsoft.com/office/drawing/2014/main" id="{9998597D-6694-83F8-1655-2EDF02AD099E}"/>
              </a:ext>
            </a:extLst>
          </p:cNvPr>
          <p:cNvSpPr/>
          <p:nvPr/>
        </p:nvSpPr>
        <p:spPr bwMode="auto">
          <a:xfrm rot="3019310">
            <a:off x="3388926" y="2385012"/>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5" name="Right Arrow 34">
            <a:extLst>
              <a:ext uri="{FF2B5EF4-FFF2-40B4-BE49-F238E27FC236}">
                <a16:creationId xmlns:a16="http://schemas.microsoft.com/office/drawing/2014/main" id="{6F0A0BD2-D763-5925-4A96-00B202047B9A}"/>
              </a:ext>
            </a:extLst>
          </p:cNvPr>
          <p:cNvSpPr/>
          <p:nvPr/>
        </p:nvSpPr>
        <p:spPr bwMode="auto">
          <a:xfrm rot="7636799">
            <a:off x="5127787" y="241826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6" name="Right Arrow 35">
            <a:extLst>
              <a:ext uri="{FF2B5EF4-FFF2-40B4-BE49-F238E27FC236}">
                <a16:creationId xmlns:a16="http://schemas.microsoft.com/office/drawing/2014/main" id="{DEDD346D-DABB-77EB-7139-5F91C28DEAB8}"/>
              </a:ext>
            </a:extLst>
          </p:cNvPr>
          <p:cNvSpPr/>
          <p:nvPr/>
        </p:nvSpPr>
        <p:spPr bwMode="auto">
          <a:xfrm rot="9801882">
            <a:off x="6047185" y="310379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7" name="Right Arrow 36">
            <a:extLst>
              <a:ext uri="{FF2B5EF4-FFF2-40B4-BE49-F238E27FC236}">
                <a16:creationId xmlns:a16="http://schemas.microsoft.com/office/drawing/2014/main" id="{8977A25D-89D0-2061-E42E-C6372E14742C}"/>
              </a:ext>
            </a:extLst>
          </p:cNvPr>
          <p:cNvSpPr/>
          <p:nvPr/>
        </p:nvSpPr>
        <p:spPr bwMode="auto">
          <a:xfrm rot="12164631">
            <a:off x="5970529" y="4409584"/>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6524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2" grpId="0" animBg="1"/>
      <p:bldP spid="31" grpId="0" animBg="1"/>
      <p:bldP spid="32" grpId="0" animBg="1"/>
      <p:bldP spid="33" grpId="0" animBg="1"/>
      <p:bldP spid="34" grpId="0" animBg="1"/>
      <p:bldP spid="35" grpId="0" animBg="1"/>
      <p:bldP spid="36" grpId="0" animBg="1"/>
      <p:bldP spid="3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7" name="Rectangle 2"/>
          <p:cNvSpPr>
            <a:spLocks noGrp="1" noChangeArrowheads="1"/>
          </p:cNvSpPr>
          <p:nvPr>
            <p:ph type="ctrTitle"/>
          </p:nvPr>
        </p:nvSpPr>
        <p:spPr>
          <a:xfrm>
            <a:off x="0" y="2205"/>
            <a:ext cx="9144000" cy="1089252"/>
          </a:xfrm>
        </p:spPr>
        <p:txBody>
          <a:bodyPr/>
          <a:lstStyle/>
          <a:p>
            <a:pPr eaLnBrk="1" hangingPunct="1"/>
            <a:r>
              <a:rPr kumimoji="1" lang="en-US" altLang="zh-CN" sz="4000" b="1" dirty="0">
                <a:solidFill>
                  <a:schemeClr val="bg1"/>
                </a:solidFill>
                <a:latin typeface="Arial" charset="0"/>
              </a:rPr>
              <a:t>Modern Middle East Nations</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b="1" dirty="0">
                <a:solidFill>
                  <a:srgbClr val="FFFFFF"/>
                </a:solidFill>
                <a:cs typeface="Arial" charset="0"/>
              </a:rPr>
              <a:t>27</a:t>
            </a:r>
          </a:p>
        </p:txBody>
      </p:sp>
      <p:sp>
        <p:nvSpPr>
          <p:cNvPr id="7" name="Text Box 9"/>
          <p:cNvSpPr txBox="1">
            <a:spLocks noChangeArrowheads="1"/>
          </p:cNvSpPr>
          <p:nvPr/>
        </p:nvSpPr>
        <p:spPr bwMode="auto">
          <a:xfrm>
            <a:off x="992856" y="2604685"/>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5" name="Text Box 9"/>
          <p:cNvSpPr txBox="1">
            <a:spLocks noChangeArrowheads="1"/>
          </p:cNvSpPr>
          <p:nvPr/>
        </p:nvSpPr>
        <p:spPr bwMode="auto">
          <a:xfrm>
            <a:off x="2790370" y="1463351"/>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6" name="Text Box 9"/>
          <p:cNvSpPr txBox="1">
            <a:spLocks noChangeArrowheads="1"/>
          </p:cNvSpPr>
          <p:nvPr/>
        </p:nvSpPr>
        <p:spPr bwMode="auto">
          <a:xfrm>
            <a:off x="5016905" y="2989406"/>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Iraq</a:t>
            </a:r>
          </a:p>
        </p:txBody>
      </p:sp>
      <p:sp>
        <p:nvSpPr>
          <p:cNvPr id="9" name="Text Box 9"/>
          <p:cNvSpPr txBox="1">
            <a:spLocks noChangeArrowheads="1"/>
          </p:cNvSpPr>
          <p:nvPr/>
        </p:nvSpPr>
        <p:spPr bwMode="auto">
          <a:xfrm>
            <a:off x="961570" y="4600762"/>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0" name="Text Box 9"/>
          <p:cNvSpPr txBox="1">
            <a:spLocks noChangeArrowheads="1"/>
          </p:cNvSpPr>
          <p:nvPr/>
        </p:nvSpPr>
        <p:spPr bwMode="auto">
          <a:xfrm>
            <a:off x="199570" y="55855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7092325" y="5387134"/>
            <a:ext cx="203420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Kuwait</a:t>
            </a:r>
          </a:p>
        </p:txBody>
      </p:sp>
      <p:sp>
        <p:nvSpPr>
          <p:cNvPr id="18" name="Text Box 9"/>
          <p:cNvSpPr txBox="1">
            <a:spLocks noChangeArrowheads="1"/>
          </p:cNvSpPr>
          <p:nvPr/>
        </p:nvSpPr>
        <p:spPr bwMode="auto">
          <a:xfrm>
            <a:off x="107504" y="1848071"/>
            <a:ext cx="21287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Cyprus</a:t>
            </a:r>
          </a:p>
        </p:txBody>
      </p:sp>
      <p:sp>
        <p:nvSpPr>
          <p:cNvPr id="19" name="Text Box 9"/>
          <p:cNvSpPr txBox="1">
            <a:spLocks noChangeArrowheads="1"/>
          </p:cNvSpPr>
          <p:nvPr/>
        </p:nvSpPr>
        <p:spPr bwMode="auto">
          <a:xfrm rot="20271759">
            <a:off x="2205975" y="3682349"/>
            <a:ext cx="22369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Jordan</a:t>
            </a:r>
          </a:p>
        </p:txBody>
      </p:sp>
      <p:sp>
        <p:nvSpPr>
          <p:cNvPr id="21" name="Text Box 9"/>
          <p:cNvSpPr txBox="1">
            <a:spLocks noChangeArrowheads="1"/>
          </p:cNvSpPr>
          <p:nvPr/>
        </p:nvSpPr>
        <p:spPr bwMode="auto">
          <a:xfrm>
            <a:off x="7812950" y="2412393"/>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Iran</a:t>
            </a: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Saudi Arabia</a:t>
            </a:r>
          </a:p>
        </p:txBody>
      </p:sp>
      <p:sp>
        <p:nvSpPr>
          <p:cNvPr id="28" name="Text Box 9"/>
          <p:cNvSpPr txBox="1">
            <a:spLocks noChangeArrowheads="1"/>
          </p:cNvSpPr>
          <p:nvPr/>
        </p:nvSpPr>
        <p:spPr bwMode="auto">
          <a:xfrm>
            <a:off x="61144" y="3502749"/>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1800" b="1" dirty="0">
                <a:solidFill>
                  <a:srgbClr val="FFFFFF"/>
                </a:solidFill>
                <a:effectLst>
                  <a:glow rad="203200">
                    <a:srgbClr val="000514">
                      <a:alpha val="88000"/>
                    </a:srgbClr>
                  </a:glow>
                </a:effectLst>
                <a:latin typeface="Arial"/>
                <a:cs typeface="Arial"/>
              </a:rPr>
              <a:t>Mediterranean Sea</a:t>
            </a:r>
          </a:p>
        </p:txBody>
      </p:sp>
      <p:sp>
        <p:nvSpPr>
          <p:cNvPr id="20" name="Text Box 9"/>
          <p:cNvSpPr txBox="1">
            <a:spLocks noChangeArrowheads="1"/>
          </p:cNvSpPr>
          <p:nvPr/>
        </p:nvSpPr>
        <p:spPr bwMode="auto">
          <a:xfrm>
            <a:off x="107504" y="908720"/>
            <a:ext cx="20056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Turkey</a:t>
            </a:r>
          </a:p>
        </p:txBody>
      </p:sp>
      <p:sp>
        <p:nvSpPr>
          <p:cNvPr id="26" name="Text Box 9"/>
          <p:cNvSpPr txBox="1">
            <a:spLocks noChangeArrowheads="1"/>
          </p:cNvSpPr>
          <p:nvPr/>
        </p:nvSpPr>
        <p:spPr bwMode="auto">
          <a:xfrm>
            <a:off x="7145480" y="908720"/>
            <a:ext cx="203503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Russia</a:t>
            </a:r>
          </a:p>
        </p:txBody>
      </p:sp>
      <p:pic>
        <p:nvPicPr>
          <p:cNvPr id="24" name="Picture 23">
            <a:extLst>
              <a:ext uri="{FF2B5EF4-FFF2-40B4-BE49-F238E27FC236}">
                <a16:creationId xmlns:a16="http://schemas.microsoft.com/office/drawing/2014/main" id="{FA0AE265-5D3C-6A40-914E-E384CD76CFF4}"/>
              </a:ext>
            </a:extLst>
          </p:cNvPr>
          <p:cNvPicPr/>
          <p:nvPr/>
        </p:nvPicPr>
        <p:blipFill rotWithShape="1">
          <a:blip r:embed="rId4">
            <a:extLst>
              <a:ext uri="{28A0092B-C50C-407E-A947-70E740481C1C}">
                <a14:useLocalDpi xmlns:a14="http://schemas.microsoft.com/office/drawing/2010/main" val="0"/>
              </a:ext>
            </a:extLst>
          </a:blip>
          <a:srcRect l="16012" t="4303" r="16177" b="4212"/>
          <a:stretch/>
        </p:blipFill>
        <p:spPr bwMode="auto">
          <a:xfrm>
            <a:off x="-1" y="1023445"/>
            <a:ext cx="9126531" cy="58345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8483003"/>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en-US" altLang="zh-CN" sz="4000" b="1" dirty="0">
                <a:solidFill>
                  <a:schemeClr val="bg1"/>
                </a:solidFill>
                <a:latin typeface="Arial" charset="0"/>
              </a:rPr>
              <a:t>Confirmed ANE Chronologies</a:t>
            </a:r>
            <a:endParaRPr kumimoji="1" lang="en-US" altLang="zh-CN" sz="2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0" y="5201219"/>
            <a:ext cx="3595856"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b="1" dirty="0">
                <a:solidFill>
                  <a:srgbClr val="FFFFFF"/>
                </a:solidFill>
                <a:effectLst>
                  <a:glow rad="203200">
                    <a:srgbClr val="000514">
                      <a:alpha val="88000"/>
                    </a:srgbClr>
                  </a:glow>
                </a:effectLst>
                <a:latin typeface="Arial"/>
                <a:cs typeface="Arial"/>
              </a:rPr>
              <a:t>Egypt</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(1550/1540-525)</a:t>
            </a:r>
          </a:p>
        </p:txBody>
      </p:sp>
      <p:sp>
        <p:nvSpPr>
          <p:cNvPr id="15" name="Text Box 9"/>
          <p:cNvSpPr txBox="1">
            <a:spLocks noChangeArrowheads="1"/>
          </p:cNvSpPr>
          <p:nvPr/>
        </p:nvSpPr>
        <p:spPr bwMode="auto">
          <a:xfrm>
            <a:off x="3307169" y="830509"/>
            <a:ext cx="5809796" cy="230832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b="1" dirty="0">
                <a:solidFill>
                  <a:srgbClr val="FFFFFF"/>
                </a:solidFill>
                <a:effectLst>
                  <a:glow rad="203200">
                    <a:srgbClr val="000514">
                      <a:alpha val="88000"/>
                    </a:srgbClr>
                  </a:glow>
                </a:effectLst>
                <a:latin typeface="Arial"/>
                <a:cs typeface="Arial"/>
              </a:rPr>
              <a:t>Mesopotamia: </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Old Babylon (1432-1180)</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Assyria (912-609)</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Neo-Babylon (626-539)</a:t>
            </a:r>
          </a:p>
        </p:txBody>
      </p:sp>
      <p:sp>
        <p:nvSpPr>
          <p:cNvPr id="17" name="Right Arrow 16"/>
          <p:cNvSpPr/>
          <p:nvPr/>
        </p:nvSpPr>
        <p:spPr bwMode="auto">
          <a:xfrm rot="1381308">
            <a:off x="2019265" y="291379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1548850" y="3109185"/>
            <a:ext cx="4604146" cy="193899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000" b="1" dirty="0">
                <a:solidFill>
                  <a:srgbClr val="FFFFFF"/>
                </a:solidFill>
                <a:effectLst>
                  <a:glow rad="203200">
                    <a:srgbClr val="000514">
                      <a:alpha val="88000"/>
                    </a:srgbClr>
                  </a:glow>
                </a:effectLst>
                <a:latin typeface="Arial"/>
                <a:cs typeface="Arial"/>
              </a:rPr>
              <a:t>Israel</a:t>
            </a:r>
            <a:br>
              <a:rPr lang="en-US" sz="4000" b="1" dirty="0">
                <a:solidFill>
                  <a:srgbClr val="FFFFFF"/>
                </a:solidFill>
                <a:effectLst>
                  <a:glow rad="203200">
                    <a:srgbClr val="000514">
                      <a:alpha val="88000"/>
                    </a:srgbClr>
                  </a:glow>
                </a:effectLst>
                <a:latin typeface="Arial"/>
                <a:cs typeface="Arial"/>
              </a:rPr>
            </a:br>
            <a:r>
              <a:rPr lang="en-US" sz="4000" b="1" dirty="0">
                <a:solidFill>
                  <a:srgbClr val="FFFFFF"/>
                </a:solidFill>
                <a:effectLst>
                  <a:glow rad="203200">
                    <a:srgbClr val="000514">
                      <a:alpha val="88000"/>
                    </a:srgbClr>
                  </a:glow>
                </a:effectLst>
                <a:latin typeface="Arial"/>
                <a:cs typeface="Arial"/>
              </a:rPr>
              <a:t>(dates fit beautiful</a:t>
            </a:r>
            <a:br>
              <a:rPr lang="en-US" sz="4000" b="1" dirty="0">
                <a:solidFill>
                  <a:srgbClr val="FFFFFF"/>
                </a:solidFill>
                <a:effectLst>
                  <a:glow rad="203200">
                    <a:srgbClr val="000514">
                      <a:alpha val="88000"/>
                    </a:srgbClr>
                  </a:glow>
                </a:effectLst>
                <a:latin typeface="Arial"/>
                <a:cs typeface="Arial"/>
              </a:rPr>
            </a:br>
            <a:r>
              <a:rPr lang="en-US" sz="4000" b="1" dirty="0">
                <a:solidFill>
                  <a:srgbClr val="FFFFFF"/>
                </a:solidFill>
                <a:effectLst>
                  <a:glow rad="203200">
                    <a:srgbClr val="000514">
                      <a:alpha val="88000"/>
                    </a:srgbClr>
                  </a:glow>
                </a:effectLst>
                <a:latin typeface="Arial"/>
                <a:cs typeface="Arial"/>
              </a:rPr>
              <a:t>in between)</a:t>
            </a:r>
          </a:p>
        </p:txBody>
      </p:sp>
    </p:spTree>
    <p:extLst>
      <p:ext uri="{BB962C8B-B14F-4D97-AF65-F5344CB8AC3E}">
        <p14:creationId xmlns:p14="http://schemas.microsoft.com/office/powerpoint/2010/main" val="645127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en-US" altLang="zh-CN" sz="4000" b="1" dirty="0">
                <a:solidFill>
                  <a:schemeClr val="bg1"/>
                </a:solidFill>
                <a:latin typeface="Arial" charset="0"/>
              </a:rPr>
              <a:t>Inventing “History”</a:t>
            </a:r>
            <a:endParaRPr kumimoji="1" lang="en-US" altLang="zh-CN" sz="2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238101" y="5048177"/>
            <a:ext cx="2879314" cy="144655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Egypt</a:t>
            </a:r>
            <a:br>
              <a:rPr lang="en-US" sz="4400" b="1" dirty="0">
                <a:solidFill>
                  <a:srgbClr val="FFFFFF"/>
                </a:solidFill>
                <a:effectLst>
                  <a:glow rad="203200">
                    <a:srgbClr val="000514">
                      <a:alpha val="88000"/>
                    </a:srgbClr>
                  </a:glow>
                </a:effectLst>
                <a:latin typeface="Arial"/>
                <a:cs typeface="Arial"/>
              </a:rPr>
            </a:br>
            <a:r>
              <a:rPr lang="en-US" sz="4400" b="1" dirty="0">
                <a:solidFill>
                  <a:srgbClr val="FFFFFF"/>
                </a:solidFill>
                <a:effectLst>
                  <a:glow rad="203200">
                    <a:srgbClr val="000514">
                      <a:alpha val="88000"/>
                    </a:srgbClr>
                  </a:glow>
                </a:effectLst>
                <a:latin typeface="Arial"/>
                <a:cs typeface="Arial"/>
              </a:rPr>
              <a:t>(Manetho)</a:t>
            </a:r>
          </a:p>
        </p:txBody>
      </p:sp>
      <p:sp>
        <p:nvSpPr>
          <p:cNvPr id="15" name="Text Box 9"/>
          <p:cNvSpPr txBox="1">
            <a:spLocks noChangeArrowheads="1"/>
          </p:cNvSpPr>
          <p:nvPr/>
        </p:nvSpPr>
        <p:spPr bwMode="auto">
          <a:xfrm>
            <a:off x="5472814" y="2345892"/>
            <a:ext cx="3132589" cy="144655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Babylon</a:t>
            </a:r>
            <a:br>
              <a:rPr lang="en-US" sz="4400" b="1" dirty="0">
                <a:solidFill>
                  <a:srgbClr val="FFFFFF"/>
                </a:solidFill>
                <a:effectLst>
                  <a:glow rad="203200">
                    <a:srgbClr val="000514">
                      <a:alpha val="88000"/>
                    </a:srgbClr>
                  </a:glow>
                </a:effectLst>
                <a:latin typeface="Arial"/>
                <a:cs typeface="Arial"/>
              </a:rPr>
            </a:br>
            <a:r>
              <a:rPr lang="en-US" sz="4400" b="1" dirty="0">
                <a:solidFill>
                  <a:srgbClr val="FFFFFF"/>
                </a:solidFill>
                <a:effectLst>
                  <a:glow rad="203200">
                    <a:srgbClr val="000514">
                      <a:alpha val="88000"/>
                    </a:srgbClr>
                  </a:glow>
                </a:effectLst>
                <a:latin typeface="Arial"/>
                <a:cs typeface="Arial"/>
              </a:rPr>
              <a:t>(</a:t>
            </a:r>
            <a:r>
              <a:rPr lang="en-US" sz="4400" b="1" dirty="0" err="1">
                <a:solidFill>
                  <a:srgbClr val="FFFFFF"/>
                </a:solidFill>
                <a:effectLst>
                  <a:glow rad="203200">
                    <a:srgbClr val="000514">
                      <a:alpha val="88000"/>
                    </a:srgbClr>
                  </a:glow>
                </a:effectLst>
                <a:latin typeface="Arial"/>
                <a:cs typeface="Arial"/>
              </a:rPr>
              <a:t>Berossus</a:t>
            </a:r>
            <a:r>
              <a:rPr lang="en-US" sz="4400" b="1" dirty="0">
                <a:solidFill>
                  <a:srgbClr val="FFFFFF"/>
                </a:solidFill>
                <a:effectLst>
                  <a:glow rad="203200">
                    <a:srgbClr val="000514">
                      <a:alpha val="88000"/>
                    </a:srgbClr>
                  </a:glow>
                </a:effectLst>
                <a:latin typeface="Arial"/>
                <a:cs typeface="Arial"/>
              </a:rPr>
              <a:t>)</a:t>
            </a:r>
          </a:p>
        </p:txBody>
      </p:sp>
      <p:sp>
        <p:nvSpPr>
          <p:cNvPr id="17" name="Right Arrow 16"/>
          <p:cNvSpPr/>
          <p:nvPr/>
        </p:nvSpPr>
        <p:spPr bwMode="auto">
          <a:xfrm rot="1381308">
            <a:off x="2019265" y="291379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2874019" y="3242456"/>
            <a:ext cx="1688283" cy="144655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br>
              <a:rPr lang="en-US" sz="4400" b="1" dirty="0">
                <a:solidFill>
                  <a:srgbClr val="FFFFFF"/>
                </a:solidFill>
                <a:effectLst>
                  <a:glow rad="203200">
                    <a:srgbClr val="000514">
                      <a:alpha val="88000"/>
                    </a:srgbClr>
                  </a:glow>
                </a:effectLst>
                <a:latin typeface="Arial"/>
                <a:cs typeface="Arial"/>
              </a:rPr>
            </a:br>
            <a:r>
              <a:rPr lang="en-US" sz="4400" b="1" dirty="0">
                <a:solidFill>
                  <a:srgbClr val="FFFFFF"/>
                </a:solidFill>
                <a:effectLst>
                  <a:glow rad="203200">
                    <a:srgbClr val="000514">
                      <a:alpha val="88000"/>
                    </a:srgbClr>
                  </a:glow>
                </a:effectLst>
                <a:latin typeface="Arial"/>
                <a:cs typeface="Arial"/>
              </a:rPr>
              <a:t>(OT?)</a:t>
            </a:r>
          </a:p>
        </p:txBody>
      </p:sp>
    </p:spTree>
    <p:extLst>
      <p:ext uri="{BB962C8B-B14F-4D97-AF65-F5344CB8AC3E}">
        <p14:creationId xmlns:p14="http://schemas.microsoft.com/office/powerpoint/2010/main" val="37201429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b="1" dirty="0">
                <a:solidFill>
                  <a:schemeClr val="bg1"/>
                </a:solidFill>
                <a:latin typeface="Arial" charset="0"/>
              </a:rPr>
              <a:t>The Choice</a:t>
            </a:r>
            <a:endParaRPr kumimoji="1" lang="en-US" altLang="zh-CN" sz="2800" b="1" dirty="0">
              <a:solidFill>
                <a:schemeClr val="bg1"/>
              </a:solidFill>
              <a:latin typeface="Arial" charset="0"/>
            </a:endParaRPr>
          </a:p>
        </p:txBody>
      </p:sp>
      <p:sp>
        <p:nvSpPr>
          <p:cNvPr id="7" name="Text Box 9"/>
          <p:cNvSpPr txBox="1">
            <a:spLocks noChangeArrowheads="1"/>
          </p:cNvSpPr>
          <p:nvPr/>
        </p:nvSpPr>
        <p:spPr bwMode="auto">
          <a:xfrm>
            <a:off x="2823057" y="4756629"/>
            <a:ext cx="2082621"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Sodom?</a:t>
            </a: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131196" y="98961"/>
            <a:ext cx="35702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Abram &amp; Lot</a:t>
            </a:r>
          </a:p>
        </p:txBody>
      </p:sp>
      <p:sp>
        <p:nvSpPr>
          <p:cNvPr id="10" name="Right Arrow 9">
            <a:extLst>
              <a:ext uri="{FF2B5EF4-FFF2-40B4-BE49-F238E27FC236}">
                <a16:creationId xmlns:a16="http://schemas.microsoft.com/office/drawing/2014/main"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1" name="Text Box 9">
            <a:extLst>
              <a:ext uri="{FF2B5EF4-FFF2-40B4-BE49-F238E27FC236}">
                <a16:creationId xmlns:a16="http://schemas.microsoft.com/office/drawing/2014/main" id="{5F14913D-4C2F-E844-A76A-7A77C3EFD35F}"/>
              </a:ext>
            </a:extLst>
          </p:cNvPr>
          <p:cNvSpPr txBox="1">
            <a:spLocks noChangeArrowheads="1"/>
          </p:cNvSpPr>
          <p:nvPr/>
        </p:nvSpPr>
        <p:spPr bwMode="auto">
          <a:xfrm>
            <a:off x="2513250" y="4186785"/>
            <a:ext cx="267573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Gomorrah?</a:t>
            </a:r>
          </a:p>
        </p:txBody>
      </p:sp>
      <p:sp>
        <p:nvSpPr>
          <p:cNvPr id="12" name="Text Box 9">
            <a:extLst>
              <a:ext uri="{FF2B5EF4-FFF2-40B4-BE49-F238E27FC236}">
                <a16:creationId xmlns:a16="http://schemas.microsoft.com/office/drawing/2014/main" id="{BC47067A-F3C2-7744-B2F0-C833FA7BF847}"/>
              </a:ext>
            </a:extLst>
          </p:cNvPr>
          <p:cNvSpPr txBox="1">
            <a:spLocks noChangeArrowheads="1"/>
          </p:cNvSpPr>
          <p:nvPr/>
        </p:nvSpPr>
        <p:spPr bwMode="auto">
          <a:xfrm>
            <a:off x="2306222" y="5684282"/>
            <a:ext cx="133081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Zoar</a:t>
            </a:r>
          </a:p>
        </p:txBody>
      </p:sp>
      <p:sp>
        <p:nvSpPr>
          <p:cNvPr id="14" name="Rectangle 2">
            <a:extLst>
              <a:ext uri="{FF2B5EF4-FFF2-40B4-BE49-F238E27FC236}">
                <a16:creationId xmlns:a16="http://schemas.microsoft.com/office/drawing/2014/main"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Lot took a long look at the fertile plains of the Jordan Valley in the direction of Zoar. The whole area was well watered everywhere, like the garden of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or the beautiful land of Egypt. (This was before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destroyed Sodom and Gomorrah.)</a:t>
            </a: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(Gen 13:10 </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01736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57951-1FA5-5110-9069-2F8B72647FF1}"/>
              </a:ext>
            </a:extLst>
          </p:cNvPr>
          <p:cNvPicPr>
            <a:picLocks noChangeAspect="1"/>
          </p:cNvPicPr>
          <p:nvPr/>
        </p:nvPicPr>
        <p:blipFill rotWithShape="1">
          <a:blip r:embed="rId3"/>
          <a:srcRect l="2680" b="11922"/>
          <a:stretch/>
        </p:blipFill>
        <p:spPr>
          <a:xfrm>
            <a:off x="6102" y="830397"/>
            <a:ext cx="9144000" cy="6027604"/>
          </a:xfrm>
          <a:prstGeom prst="rect">
            <a:avLst/>
          </a:prstGeom>
        </p:spPr>
      </p:pic>
      <p:sp>
        <p:nvSpPr>
          <p:cNvPr id="7" name="Text Box 9">
            <a:extLst>
              <a:ext uri="{FF2B5EF4-FFF2-40B4-BE49-F238E27FC236}">
                <a16:creationId xmlns:a16="http://schemas.microsoft.com/office/drawing/2014/main" id="{4E450215-A734-DFFC-C95A-D882A494BC2C}"/>
              </a:ext>
            </a:extLst>
          </p:cNvPr>
          <p:cNvSpPr txBox="1">
            <a:spLocks noChangeArrowheads="1"/>
          </p:cNvSpPr>
          <p:nvPr/>
        </p:nvSpPr>
        <p:spPr bwMode="auto">
          <a:xfrm>
            <a:off x="4309005" y="972017"/>
            <a:ext cx="1955151"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Ammon</a:t>
            </a:r>
          </a:p>
        </p:txBody>
      </p:sp>
      <p:sp>
        <p:nvSpPr>
          <p:cNvPr id="8" name="Right Arrow 7">
            <a:extLst>
              <a:ext uri="{FF2B5EF4-FFF2-40B4-BE49-F238E27FC236}">
                <a16:creationId xmlns:a16="http://schemas.microsoft.com/office/drawing/2014/main" id="{31C07F6B-FF98-8B80-EAA3-757A7A6C7A84}"/>
              </a:ext>
            </a:extLst>
          </p:cNvPr>
          <p:cNvSpPr/>
          <p:nvPr/>
        </p:nvSpPr>
        <p:spPr bwMode="auto">
          <a:xfrm rot="1170347">
            <a:off x="3518922" y="82256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9" name="Right Arrow 8">
            <a:extLst>
              <a:ext uri="{FF2B5EF4-FFF2-40B4-BE49-F238E27FC236}">
                <a16:creationId xmlns:a16="http://schemas.microsoft.com/office/drawing/2014/main" id="{DF433F2C-2EEB-7911-5379-EA52A97BE98B}"/>
              </a:ext>
            </a:extLst>
          </p:cNvPr>
          <p:cNvSpPr/>
          <p:nvPr/>
        </p:nvSpPr>
        <p:spPr bwMode="auto">
          <a:xfrm rot="8837285">
            <a:off x="2035961" y="1031806"/>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0" name="Text Box 9">
            <a:extLst>
              <a:ext uri="{FF2B5EF4-FFF2-40B4-BE49-F238E27FC236}">
                <a16:creationId xmlns:a16="http://schemas.microsoft.com/office/drawing/2014/main" id="{3E1CF9D1-5D27-2B19-32E7-A0502E65D4BB}"/>
              </a:ext>
            </a:extLst>
          </p:cNvPr>
          <p:cNvSpPr txBox="1">
            <a:spLocks noChangeArrowheads="1"/>
          </p:cNvSpPr>
          <p:nvPr/>
        </p:nvSpPr>
        <p:spPr bwMode="auto">
          <a:xfrm>
            <a:off x="-41345" y="1412971"/>
            <a:ext cx="2188420" cy="52322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2800" b="1" dirty="0">
                <a:solidFill>
                  <a:srgbClr val="FFFFFF"/>
                </a:solidFill>
                <a:effectLst>
                  <a:glow rad="203200">
                    <a:srgbClr val="000514">
                      <a:alpha val="88000"/>
                    </a:srgbClr>
                  </a:glow>
                </a:effectLst>
                <a:latin typeface="Arial"/>
                <a:cs typeface="Arial"/>
              </a:rPr>
              <a:t>Jerusalem •</a:t>
            </a:r>
          </a:p>
        </p:txBody>
      </p:sp>
      <p:sp>
        <p:nvSpPr>
          <p:cNvPr id="900098" name="Rectangle 2"/>
          <p:cNvSpPr>
            <a:spLocks noGrp="1" noChangeArrowheads="1"/>
          </p:cNvSpPr>
          <p:nvPr>
            <p:ph type="ctrTitle"/>
          </p:nvPr>
        </p:nvSpPr>
        <p:spPr>
          <a:xfrm>
            <a:off x="0" y="-2805"/>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latin typeface="Arial" charset="0"/>
                <a:ea typeface="ＭＳ Ｐゴシック" charset="0"/>
                <a:cs typeface="ＭＳ Ｐゴシック" charset="0"/>
              </a:rPr>
              <a:t>God's Sword—Ezekiel 21</a:t>
            </a:r>
          </a:p>
        </p:txBody>
      </p:sp>
      <p:sp>
        <p:nvSpPr>
          <p:cNvPr id="4" name="Rectangle 2">
            <a:extLst>
              <a:ext uri="{FF2B5EF4-FFF2-40B4-BE49-F238E27FC236}">
                <a16:creationId xmlns:a16="http://schemas.microsoft.com/office/drawing/2014/main" id="{2E0E263C-B086-481B-842F-A497ABFF1796}"/>
              </a:ext>
            </a:extLst>
          </p:cNvPr>
          <p:cNvSpPr txBox="1">
            <a:spLocks noChangeArrowheads="1"/>
          </p:cNvSpPr>
          <p:nvPr/>
        </p:nvSpPr>
        <p:spPr bwMode="auto">
          <a:xfrm>
            <a:off x="0" y="2996953"/>
            <a:ext cx="9143999" cy="3861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One road [goes] to Ammon and its capital, Rabbah, and the other to Judah and fortified Jerusalem.</a:t>
            </a:r>
            <a:r>
              <a:rPr lang="en-US" sz="2800" b="1" kern="0" baseline="30000" dirty="0">
                <a:effectLst>
                  <a:glow rad="127000">
                    <a:schemeClr val="tx1"/>
                  </a:glow>
                </a:effectLst>
                <a:latin typeface="Arial" charset="0"/>
                <a:ea typeface="ＭＳ Ｐゴシック" charset="0"/>
                <a:cs typeface="ＭＳ Ｐゴシック" charset="0"/>
              </a:rPr>
              <a:t> </a:t>
            </a:r>
            <a:br>
              <a:rPr lang="en-US" sz="2800" b="1" kern="0" baseline="30000" dirty="0">
                <a:effectLst>
                  <a:glow rad="127000">
                    <a:schemeClr val="tx1"/>
                  </a:glow>
                </a:effectLst>
                <a:latin typeface="Arial" charset="0"/>
                <a:ea typeface="ＭＳ Ｐゴシック" charset="0"/>
                <a:cs typeface="ＭＳ Ｐゴシック" charset="0"/>
              </a:rPr>
            </a:br>
            <a:r>
              <a:rPr lang="en-US" sz="2800" b="1" kern="0" baseline="30000" dirty="0">
                <a:effectLst>
                  <a:glow rad="127000">
                    <a:schemeClr val="tx1"/>
                  </a:glow>
                </a:effectLst>
                <a:latin typeface="Arial" charset="0"/>
                <a:ea typeface="ＭＳ Ｐゴシック" charset="0"/>
                <a:cs typeface="ＭＳ Ｐゴシック" charset="0"/>
              </a:rPr>
              <a:t>21</a:t>
            </a:r>
            <a:r>
              <a:rPr lang="en-US" sz="2800" b="1" kern="0" dirty="0">
                <a:effectLst>
                  <a:glow rad="127000">
                    <a:schemeClr val="tx1"/>
                  </a:glow>
                </a:effectLst>
                <a:latin typeface="Arial" charset="0"/>
                <a:ea typeface="ＭＳ Ｐゴシック" charset="0"/>
                <a:cs typeface="ＭＳ Ｐゴシック" charset="0"/>
              </a:rPr>
              <a:t>The king of Babylon now stands at the fork, uncertain whether to attack Jerusalem or Rabbah. He calls his magicians to look for omens. They cast lots by shaking arrows from the quiver. They inspect the livers of animal sacrifices</a:t>
            </a:r>
            <a:r>
              <a:rPr lang="ru-RU" sz="28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 </a:t>
            </a:r>
            <a:br>
              <a:rPr lang="en-US" sz="2800" b="1" kern="0" dirty="0">
                <a:effectLst>
                  <a:glow rad="127000">
                    <a:schemeClr val="tx1"/>
                  </a:glow>
                </a:effectLst>
                <a:latin typeface="Arial" charset="0"/>
                <a:ea typeface="ＭＳ Ｐゴシック" charset="0"/>
                <a:cs typeface="ＭＳ Ｐゴシック" charset="0"/>
              </a:rPr>
            </a:br>
            <a:r>
              <a:rPr lang="en-US" sz="2800" b="1" kern="0" dirty="0">
                <a:effectLst>
                  <a:glow rad="127000">
                    <a:schemeClr val="tx1"/>
                  </a:glow>
                </a:effectLst>
                <a:latin typeface="Arial" charset="0"/>
                <a:ea typeface="ＭＳ Ｐゴシック" charset="0"/>
                <a:cs typeface="ＭＳ Ｐゴシック" charset="0"/>
              </a:rPr>
              <a:t>(Ezekiel 21:20-21 </a:t>
            </a:r>
            <a:r>
              <a:rPr lang="en-US" sz="2400" b="1" kern="0" dirty="0">
                <a:effectLst>
                  <a:glow rad="127000">
                    <a:schemeClr val="tx1"/>
                  </a:glow>
                </a:effectLst>
                <a:latin typeface="Arial" charset="0"/>
                <a:ea typeface="ＭＳ Ｐゴシック" charset="0"/>
                <a:cs typeface="ＭＳ Ｐゴシック" charset="0"/>
              </a:rPr>
              <a:t>NLT</a:t>
            </a:r>
            <a:r>
              <a:rPr lang="en-US" sz="2800" b="1" kern="0" dirty="0">
                <a:effectLst>
                  <a:glow rad="127000">
                    <a:schemeClr val="tx1"/>
                  </a:glow>
                </a:effectLst>
                <a:latin typeface="Arial" charset="0"/>
                <a:ea typeface="ＭＳ Ｐゴシック" charset="0"/>
                <a:cs typeface="ＭＳ Ｐゴシック" charset="0"/>
              </a:rPr>
              <a:t>).</a:t>
            </a:r>
          </a:p>
        </p:txBody>
      </p:sp>
      <p:pic>
        <p:nvPicPr>
          <p:cNvPr id="5" name="Picture 8" descr="Download Sword Png Image HQ PNG Image | FreePNGImg">
            <a:extLst>
              <a:ext uri="{FF2B5EF4-FFF2-40B4-BE49-F238E27FC236}">
                <a16:creationId xmlns:a16="http://schemas.microsoft.com/office/drawing/2014/main" id="{6051F87E-C1AE-B6DA-12FA-5E200F78E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3620">
            <a:off x="2174327" y="811374"/>
            <a:ext cx="5596247" cy="31478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F718330D-B4DD-B4A1-30AF-A73DEEFF81E4}"/>
              </a:ext>
            </a:extLst>
          </p:cNvPr>
          <p:cNvSpPr txBox="1">
            <a:spLocks noChangeArrowheads="1"/>
          </p:cNvSpPr>
          <p:nvPr/>
        </p:nvSpPr>
        <p:spPr bwMode="auto">
          <a:xfrm>
            <a:off x="2805361" y="712280"/>
            <a:ext cx="68480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a:t>
            </a:r>
          </a:p>
        </p:txBody>
      </p:sp>
      <p:sp>
        <p:nvSpPr>
          <p:cNvPr id="12" name="Right Arrow 11">
            <a:extLst>
              <a:ext uri="{FF2B5EF4-FFF2-40B4-BE49-F238E27FC236}">
                <a16:creationId xmlns:a16="http://schemas.microsoft.com/office/drawing/2014/main" id="{2FB9CE8E-51B4-D768-AB9E-D64C907B8142}"/>
              </a:ext>
            </a:extLst>
          </p:cNvPr>
          <p:cNvSpPr/>
          <p:nvPr/>
        </p:nvSpPr>
        <p:spPr bwMode="auto">
          <a:xfrm rot="21354869">
            <a:off x="2402390" y="1384812"/>
            <a:ext cx="1959179"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Tree>
    <p:extLst>
      <p:ext uri="{BB962C8B-B14F-4D97-AF65-F5344CB8AC3E}">
        <p14:creationId xmlns:p14="http://schemas.microsoft.com/office/powerpoint/2010/main" val="1601671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u="sng" dirty="0">
                <a:solidFill>
                  <a:srgbClr val="FFFFFF"/>
                </a:solidFill>
                <a:effectLst>
                  <a:outerShdw blurRad="38100" dist="38100" dir="2700000" algn="tl">
                    <a:srgbClr val="000000"/>
                  </a:outerShdw>
                </a:effectLst>
                <a:cs typeface="Arial" charset="0"/>
              </a:rPr>
              <a:t>Genesis 15:18 </a:t>
            </a:r>
          </a:p>
          <a:p>
            <a:pP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cs typeface="Arial" charset="0"/>
              </a:rPr>
              <a:t>"On that day the LORD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Jordan</a:t>
            </a:r>
          </a:p>
        </p:txBody>
      </p:sp>
    </p:spTree>
    <p:extLst>
      <p:ext uri="{BB962C8B-B14F-4D97-AF65-F5344CB8AC3E}">
        <p14:creationId xmlns:p14="http://schemas.microsoft.com/office/powerpoint/2010/main" val="6022100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a:extLst>
              <a:ext uri="{28A0092B-C50C-407E-A947-70E740481C1C}">
                <a14:useLocalDpi xmlns:a14="http://schemas.microsoft.com/office/drawing/2010/main" val="0"/>
              </a:ext>
            </a:extLst>
          </a:blip>
          <a:srcRect l="13588" t="6845" r="29533" b="29533"/>
          <a:stretch/>
        </p:blipFill>
        <p:spPr>
          <a:xfrm>
            <a:off x="1" y="1"/>
            <a:ext cx="9144000" cy="685800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en-US" altLang="zh-CN" sz="3200" b="1" dirty="0">
                <a:solidFill>
                  <a:schemeClr val="bg1"/>
                </a:solidFill>
                <a:latin typeface="Arial" charset="0"/>
              </a:rPr>
              <a:t>Promised Land Borders to Moses (Num 34)</a:t>
            </a:r>
            <a:endParaRPr kumimoji="1" lang="en-US" altLang="zh-CN" sz="2000" b="1" dirty="0">
              <a:solidFill>
                <a:schemeClr val="bg1"/>
              </a:solidFill>
              <a:latin typeface="Arial" charset="0"/>
            </a:endParaRPr>
          </a:p>
        </p:txBody>
      </p:sp>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2" name="Text Box 9"/>
          <p:cNvSpPr txBox="1">
            <a:spLocks noChangeArrowheads="1"/>
          </p:cNvSpPr>
          <p:nvPr/>
        </p:nvSpPr>
        <p:spPr bwMode="auto">
          <a:xfrm>
            <a:off x="2062170" y="4003235"/>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3" name="Text Box 9"/>
          <p:cNvSpPr txBox="1">
            <a:spLocks noChangeArrowheads="1"/>
          </p:cNvSpPr>
          <p:nvPr/>
        </p:nvSpPr>
        <p:spPr bwMode="auto">
          <a:xfrm>
            <a:off x="1139707" y="5216823"/>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2938897" y="1574430"/>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5" name="Text Box 9"/>
          <p:cNvSpPr txBox="1">
            <a:spLocks noChangeArrowheads="1"/>
          </p:cNvSpPr>
          <p:nvPr/>
        </p:nvSpPr>
        <p:spPr bwMode="auto">
          <a:xfrm>
            <a:off x="3642963" y="3261161"/>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Jordan</a:t>
            </a:r>
          </a:p>
        </p:txBody>
      </p:sp>
    </p:spTree>
    <p:extLst>
      <p:ext uri="{BB962C8B-B14F-4D97-AF65-F5344CB8AC3E}">
        <p14:creationId xmlns:p14="http://schemas.microsoft.com/office/powerpoint/2010/main" val="349892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a:blip r:embed="rId3"/>
          <a:stretch>
            <a:fillRect/>
          </a:stretch>
        </p:blipFill>
        <p:spPr>
          <a:xfrm>
            <a:off x="0" y="796839"/>
            <a:ext cx="9144000" cy="5264322"/>
          </a:xfrm>
          <a:prstGeom prst="rect">
            <a:avLst/>
          </a:prstGeom>
        </p:spPr>
      </p:pic>
      <p:sp>
        <p:nvSpPr>
          <p:cNvPr id="219137" name="Rectangle 2"/>
          <p:cNvSpPr>
            <a:spLocks noGrp="1" noChangeArrowheads="1"/>
          </p:cNvSpPr>
          <p:nvPr>
            <p:ph type="ctrTitle"/>
          </p:nvPr>
        </p:nvSpPr>
        <p:spPr>
          <a:xfrm>
            <a:off x="0" y="44624"/>
            <a:ext cx="9144000" cy="668192"/>
          </a:xfrm>
        </p:spPr>
        <p:txBody>
          <a:bodyPr/>
          <a:lstStyle/>
          <a:p>
            <a:pPr lvl="0" defTabSz="457200" eaLnBrk="1" fontAlgn="auto" hangingPunct="1">
              <a:spcBef>
                <a:spcPts val="0"/>
              </a:spcBef>
              <a:spcAft>
                <a:spcPts val="0"/>
              </a:spcAft>
              <a:defRPr/>
            </a:pPr>
            <a:r>
              <a:rPr lang="en-US" sz="3200" kern="1200" dirty="0">
                <a:solidFill>
                  <a:srgbClr val="FFFFFF"/>
                </a:solidFill>
                <a:latin typeface="Arial Black" charset="0"/>
              </a:rPr>
              <a:t>Greek &amp; Persian Loan Words in Daniel</a:t>
            </a:r>
          </a:p>
        </p:txBody>
      </p:sp>
      <p:sp>
        <p:nvSpPr>
          <p:cNvPr id="219138" name="Text Box 5"/>
          <p:cNvSpPr txBox="1">
            <a:spLocks noChangeArrowheads="1"/>
          </p:cNvSpPr>
          <p:nvPr/>
        </p:nvSpPr>
        <p:spPr bwMode="auto">
          <a:xfrm>
            <a:off x="9297895" y="4462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sp>
        <p:nvSpPr>
          <p:cNvPr id="7" name="Text Box 9"/>
          <p:cNvSpPr txBox="1">
            <a:spLocks noChangeArrowheads="1"/>
          </p:cNvSpPr>
          <p:nvPr/>
        </p:nvSpPr>
        <p:spPr bwMode="auto">
          <a:xfrm>
            <a:off x="4423255" y="3404785"/>
            <a:ext cx="4612795"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4400" b="1" dirty="0">
                <a:solidFill>
                  <a:srgbClr val="FFFFFF"/>
                </a:solidFill>
                <a:effectLst>
                  <a:glow rad="203200">
                    <a:srgbClr val="000514">
                      <a:alpha val="88000"/>
                    </a:srgbClr>
                  </a:glow>
                </a:effectLst>
                <a:latin typeface="Arial"/>
                <a:cs typeface="Arial"/>
              </a:rPr>
              <a:t>Babylon</a:t>
            </a:r>
          </a:p>
        </p:txBody>
      </p:sp>
      <p:sp>
        <p:nvSpPr>
          <p:cNvPr id="15" name="Text Box 9"/>
          <p:cNvSpPr txBox="1">
            <a:spLocks noChangeArrowheads="1"/>
          </p:cNvSpPr>
          <p:nvPr/>
        </p:nvSpPr>
        <p:spPr bwMode="auto">
          <a:xfrm>
            <a:off x="1639975" y="1626315"/>
            <a:ext cx="210025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Greece</a:t>
            </a:r>
          </a:p>
        </p:txBody>
      </p:sp>
      <p:sp>
        <p:nvSpPr>
          <p:cNvPr id="17" name="Right Arrow 16"/>
          <p:cNvSpPr/>
          <p:nvPr/>
        </p:nvSpPr>
        <p:spPr bwMode="auto">
          <a:xfrm rot="1384932">
            <a:off x="3877685" y="2422688"/>
            <a:ext cx="2965727"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4400" b="1" dirty="0">
                <a:solidFill>
                  <a:srgbClr val="FFFFFF"/>
                </a:solidFill>
                <a:effectLst>
                  <a:glow rad="203200">
                    <a:srgbClr val="000514">
                      <a:alpha val="88000"/>
                    </a:srgbClr>
                  </a:glow>
                </a:effectLst>
                <a:latin typeface="Arial"/>
                <a:cs typeface="Arial"/>
              </a:rPr>
              <a:t>Persia</a:t>
            </a:r>
          </a:p>
        </p:txBody>
      </p:sp>
      <p:sp>
        <p:nvSpPr>
          <p:cNvPr id="11" name="Right Arrow 10">
            <a:extLst>
              <a:ext uri="{FF2B5EF4-FFF2-40B4-BE49-F238E27FC236}">
                <a16:creationId xmlns:a16="http://schemas.microsoft.com/office/drawing/2014/main" id="{E37D65EB-1DCD-E048-BAD1-69884338228D}"/>
              </a:ext>
            </a:extLst>
          </p:cNvPr>
          <p:cNvSpPr/>
          <p:nvPr/>
        </p:nvSpPr>
        <p:spPr bwMode="auto">
          <a:xfrm rot="6601506">
            <a:off x="7547995" y="2628965"/>
            <a:ext cx="848994" cy="43646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0" y="3225233"/>
            <a:ext cx="6463553" cy="3556940"/>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a herald shouted out, 'People of all races and nations and languages, listen to the king’s command!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When you hear the sound of the horn, flute, zither, lyre, harp, pipes, and other musical instruments, bow to the ground to worship King Nebuchadnezzar’s gold statue.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Anyone who refuses to obey will immediately be thrown into a blazing furnace'</a:t>
            </a: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(Daniel 3:4-6 </a:t>
            </a: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kern="0" dirty="0">
                <a:solidFill>
                  <a:srgbClr val="FFFF00"/>
                </a:solidFill>
                <a:effectLst>
                  <a:glow rad="127000">
                    <a:srgbClr val="000000"/>
                  </a:glow>
                </a:effectLst>
                <a:latin typeface="Arial" charset="0"/>
                <a:ea typeface="ＭＳ Ｐゴシック" charset="0"/>
                <a:cs typeface="ＭＳ Ｐゴシック" charset="0"/>
              </a:rPr>
              <a:t>—How do we explain these many Greek and Persian words in 600 BC before the Greek and Roman empires were established?</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048283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animBg="1"/>
      <p:bldP spid="16"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319" r="1639"/>
          <a:stretch/>
        </p:blipFill>
        <p:spPr bwMode="auto">
          <a:xfrm>
            <a:off x="0" y="0"/>
            <a:ext cx="9144000" cy="682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1747" name="Rectangle 3"/>
          <p:cNvSpPr>
            <a:spLocks noGrp="1" noChangeArrowheads="1"/>
          </p:cNvSpPr>
          <p:nvPr>
            <p:ph type="title" idx="4294967295"/>
          </p:nvPr>
        </p:nvSpPr>
        <p:spPr bwMode="auto">
          <a:xfrm>
            <a:off x="3236912" y="634008"/>
            <a:ext cx="5943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a:solidFill>
                  <a:srgbClr val="FFFF00"/>
                </a:solidFill>
                <a:latin typeface="Arial" charset="0"/>
                <a:ea typeface="ＭＳ Ｐゴシック" charset="0"/>
                <a:cs typeface="Arial" charset="0"/>
              </a:rPr>
              <a:t>Borders of the Land Promised to Abraham</a:t>
            </a:r>
          </a:p>
        </p:txBody>
      </p:sp>
      <p:pic>
        <p:nvPicPr>
          <p:cNvPr id="318467" name="Picture 4" descr="AncientEgyptianFamily">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9243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1749"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FFFFFF"/>
              </a:solidFill>
              <a:latin typeface="Arial" charset="0"/>
            </a:endParaRPr>
          </a:p>
        </p:txBody>
      </p:sp>
      <p:sp>
        <p:nvSpPr>
          <p:cNvPr id="671750"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sz="2400">
              <a:solidFill>
                <a:srgbClr val="FFFFFF"/>
              </a:solidFill>
              <a:latin typeface="Arial" charset="0"/>
            </a:endParaRPr>
          </a:p>
        </p:txBody>
      </p:sp>
      <p:sp>
        <p:nvSpPr>
          <p:cNvPr id="671751" name="AutoShape 7"/>
          <p:cNvSpPr>
            <a:spLocks noChangeArrowheads="1"/>
          </p:cNvSpPr>
          <p:nvPr/>
        </p:nvSpPr>
        <p:spPr bwMode="auto">
          <a:xfrm rot="-9378132">
            <a:off x="1490663" y="1573213"/>
            <a:ext cx="965200" cy="2109787"/>
          </a:xfrm>
          <a:prstGeom prst="parallelogram">
            <a:avLst>
              <a:gd name="adj" fmla="val 25000"/>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rgbClr val="FFFFFF"/>
              </a:solidFill>
              <a:latin typeface="Arial" charset="0"/>
            </a:endParaRPr>
          </a:p>
        </p:txBody>
      </p:sp>
      <p:sp>
        <p:nvSpPr>
          <p:cNvPr id="130056" name="Text Box 8"/>
          <p:cNvSpPr txBox="1">
            <a:spLocks noChangeArrowheads="1"/>
          </p:cNvSpPr>
          <p:nvPr/>
        </p:nvSpPr>
        <p:spPr bwMode="auto">
          <a:xfrm>
            <a:off x="2979737" y="3001144"/>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u="sng" dirty="0">
                <a:solidFill>
                  <a:srgbClr val="FFFFFF"/>
                </a:solidFill>
                <a:effectLst>
                  <a:outerShdw blurRad="38100" dist="38100" dir="2700000" algn="tl">
                    <a:srgbClr val="000000"/>
                  </a:outerShdw>
                </a:effectLst>
                <a:cs typeface="Arial" charset="0"/>
              </a:rPr>
              <a:t>Genesis 15:18 </a:t>
            </a:r>
          </a:p>
          <a:p>
            <a:pPr>
              <a:defRPr/>
            </a:pPr>
            <a:r>
              <a:rPr lang="en-US" sz="2800" b="1" dirty="0">
                <a:solidFill>
                  <a:srgbClr val="FFFFFF"/>
                </a:solidFill>
                <a:effectLst>
                  <a:outerShdw blurRad="38100" dist="38100" dir="2700000" algn="tl">
                    <a:srgbClr val="000000"/>
                  </a:outerShdw>
                </a:effectLst>
                <a:cs typeface="Arial" charset="0"/>
              </a:rPr>
              <a:t>"On that day the LORD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9" name="Text Box 9"/>
          <p:cNvSpPr txBox="1">
            <a:spLocks noChangeArrowheads="1"/>
          </p:cNvSpPr>
          <p:nvPr/>
        </p:nvSpPr>
        <p:spPr bwMode="auto">
          <a:xfrm>
            <a:off x="8647112" y="-27384"/>
            <a:ext cx="533400" cy="457200"/>
          </a:xfrm>
          <a:prstGeom prst="rect">
            <a:avLst/>
          </a:prstGeom>
          <a:solidFill>
            <a:srgbClr val="000000"/>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en-US" b="1">
                <a:latin typeface="Arial"/>
                <a:cs typeface="Arial"/>
              </a:rPr>
              <a:t>44</a:t>
            </a:r>
          </a:p>
        </p:txBody>
      </p:sp>
    </p:spTree>
    <p:extLst>
      <p:ext uri="{BB962C8B-B14F-4D97-AF65-F5344CB8AC3E}">
        <p14:creationId xmlns:p14="http://schemas.microsoft.com/office/powerpoint/2010/main" val="16224403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1749"/>
                                        </p:tgtEl>
                                        <p:attrNameLst>
                                          <p:attrName>style.visibility</p:attrName>
                                        </p:attrNameLst>
                                      </p:cBhvr>
                                      <p:to>
                                        <p:strVal val="visible"/>
                                      </p:to>
                                    </p:set>
                                    <p:anim calcmode="lin" valueType="num">
                                      <p:cBhvr>
                                        <p:cTn id="7" dur="1000" fill="hold"/>
                                        <p:tgtEl>
                                          <p:spTgt spid="671749"/>
                                        </p:tgtEl>
                                        <p:attrNameLst>
                                          <p:attrName>ppt_w</p:attrName>
                                        </p:attrNameLst>
                                      </p:cBhvr>
                                      <p:tavLst>
                                        <p:tav tm="0">
                                          <p:val>
                                            <p:fltVal val="0"/>
                                          </p:val>
                                        </p:tav>
                                        <p:tav tm="100000">
                                          <p:val>
                                            <p:strVal val="#ppt_w"/>
                                          </p:val>
                                        </p:tav>
                                      </p:tavLst>
                                    </p:anim>
                                    <p:anim calcmode="lin" valueType="num">
                                      <p:cBhvr>
                                        <p:cTn id="8" dur="1000" fill="hold"/>
                                        <p:tgtEl>
                                          <p:spTgt spid="671749"/>
                                        </p:tgtEl>
                                        <p:attrNameLst>
                                          <p:attrName>ppt_h</p:attrName>
                                        </p:attrNameLst>
                                      </p:cBhvr>
                                      <p:tavLst>
                                        <p:tav tm="0">
                                          <p:val>
                                            <p:fltVal val="0"/>
                                          </p:val>
                                        </p:tav>
                                        <p:tav tm="100000">
                                          <p:val>
                                            <p:strVal val="#ppt_h"/>
                                          </p:val>
                                        </p:tav>
                                      </p:tavLst>
                                    </p:anim>
                                    <p:anim calcmode="lin" valueType="num">
                                      <p:cBhvr>
                                        <p:cTn id="9" dur="1000" fill="hold"/>
                                        <p:tgtEl>
                                          <p:spTgt spid="6717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17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1750"/>
                                        </p:tgtEl>
                                        <p:attrNameLst>
                                          <p:attrName>style.visibility</p:attrName>
                                        </p:attrNameLst>
                                      </p:cBhvr>
                                      <p:to>
                                        <p:strVal val="visible"/>
                                      </p:to>
                                    </p:set>
                                    <p:anim calcmode="lin" valueType="num">
                                      <p:cBhvr>
                                        <p:cTn id="15" dur="1000" fill="hold"/>
                                        <p:tgtEl>
                                          <p:spTgt spid="671750"/>
                                        </p:tgtEl>
                                        <p:attrNameLst>
                                          <p:attrName>ppt_w</p:attrName>
                                        </p:attrNameLst>
                                      </p:cBhvr>
                                      <p:tavLst>
                                        <p:tav tm="0">
                                          <p:val>
                                            <p:fltVal val="0"/>
                                          </p:val>
                                        </p:tav>
                                        <p:tav tm="100000">
                                          <p:val>
                                            <p:strVal val="#ppt_w"/>
                                          </p:val>
                                        </p:tav>
                                      </p:tavLst>
                                    </p:anim>
                                    <p:anim calcmode="lin" valueType="num">
                                      <p:cBhvr>
                                        <p:cTn id="16" dur="1000" fill="hold"/>
                                        <p:tgtEl>
                                          <p:spTgt spid="671750"/>
                                        </p:tgtEl>
                                        <p:attrNameLst>
                                          <p:attrName>ppt_h</p:attrName>
                                        </p:attrNameLst>
                                      </p:cBhvr>
                                      <p:tavLst>
                                        <p:tav tm="0">
                                          <p:val>
                                            <p:fltVal val="0"/>
                                          </p:val>
                                        </p:tav>
                                        <p:tav tm="100000">
                                          <p:val>
                                            <p:strVal val="#ppt_h"/>
                                          </p:val>
                                        </p:tav>
                                      </p:tavLst>
                                    </p:anim>
                                    <p:anim calcmode="lin" valueType="num">
                                      <p:cBhvr>
                                        <p:cTn id="17" dur="1000" fill="hold"/>
                                        <p:tgtEl>
                                          <p:spTgt spid="6717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17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1751"/>
                                        </p:tgtEl>
                                        <p:attrNameLst>
                                          <p:attrName>style.visibility</p:attrName>
                                        </p:attrNameLst>
                                      </p:cBhvr>
                                      <p:to>
                                        <p:strVal val="visible"/>
                                      </p:to>
                                    </p:set>
                                    <p:anim calcmode="lin" valueType="num">
                                      <p:cBhvr>
                                        <p:cTn id="23" dur="1000" fill="hold"/>
                                        <p:tgtEl>
                                          <p:spTgt spid="671751"/>
                                        </p:tgtEl>
                                        <p:attrNameLst>
                                          <p:attrName>ppt_w</p:attrName>
                                        </p:attrNameLst>
                                      </p:cBhvr>
                                      <p:tavLst>
                                        <p:tav tm="0">
                                          <p:val>
                                            <p:fltVal val="0"/>
                                          </p:val>
                                        </p:tav>
                                        <p:tav tm="100000">
                                          <p:val>
                                            <p:strVal val="#ppt_w"/>
                                          </p:val>
                                        </p:tav>
                                      </p:tavLst>
                                    </p:anim>
                                    <p:anim calcmode="lin" valueType="num">
                                      <p:cBhvr>
                                        <p:cTn id="24" dur="1000" fill="hold"/>
                                        <p:tgtEl>
                                          <p:spTgt spid="671751"/>
                                        </p:tgtEl>
                                        <p:attrNameLst>
                                          <p:attrName>ppt_h</p:attrName>
                                        </p:attrNameLst>
                                      </p:cBhvr>
                                      <p:tavLst>
                                        <p:tav tm="0">
                                          <p:val>
                                            <p:fltVal val="0"/>
                                          </p:val>
                                        </p:tav>
                                        <p:tav tm="100000">
                                          <p:val>
                                            <p:strVal val="#ppt_h"/>
                                          </p:val>
                                        </p:tav>
                                      </p:tavLst>
                                    </p:anim>
                                    <p:anim calcmode="lin" valueType="num">
                                      <p:cBhvr>
                                        <p:cTn id="25" dur="1000" fill="hold"/>
                                        <p:tgtEl>
                                          <p:spTgt spid="67175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17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animBg="1"/>
      <p:bldP spid="671750" grpId="0" animBg="1"/>
      <p:bldP spid="6717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exodus-nasa-map-sina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26988"/>
            <a:ext cx="6985001"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830997"/>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4800" b="1">
                <a:solidFill>
                  <a:schemeClr val="bg1"/>
                </a:solidFill>
                <a:effectLst>
                  <a:glow rad="101600">
                    <a:schemeClr val="tx1">
                      <a:alpha val="97000"/>
                    </a:schemeClr>
                  </a:glow>
                </a:effectLst>
                <a:latin typeface="Arial" charset="0"/>
                <a:ea typeface="MS PGothic" charset="0"/>
                <a:cs typeface="Arial"/>
              </a:defRPr>
            </a:lvl1pPr>
            <a:lvl2pPr algn="ctr" eaLnBrk="0" hangingPunct="0">
              <a:defRPr sz="4400">
                <a:solidFill>
                  <a:schemeClr val="bg1"/>
                </a:solidFill>
                <a:latin typeface="Arial" charset="0"/>
                <a:ea typeface="MS PGothic" charset="0"/>
                <a:cs typeface="ＭＳ Ｐゴシック" pitchFamily="-111" charset="-128"/>
              </a:defRPr>
            </a:lvl2pPr>
            <a:lvl3pPr algn="ctr" eaLnBrk="0" hangingPunct="0">
              <a:defRPr sz="4400">
                <a:solidFill>
                  <a:schemeClr val="bg1"/>
                </a:solidFill>
                <a:latin typeface="Arial" charset="0"/>
                <a:ea typeface="MS PGothic" charset="0"/>
                <a:cs typeface="ＭＳ Ｐゴシック" pitchFamily="-111" charset="-128"/>
              </a:defRPr>
            </a:lvl3pPr>
            <a:lvl4pPr algn="ctr" eaLnBrk="0" hangingPunct="0">
              <a:defRPr sz="4400">
                <a:solidFill>
                  <a:schemeClr val="bg1"/>
                </a:solidFill>
                <a:latin typeface="Arial" charset="0"/>
                <a:ea typeface="MS PGothic" charset="0"/>
                <a:cs typeface="ＭＳ Ｐゴシック" pitchFamily="-111" charset="-128"/>
              </a:defRPr>
            </a:lvl4pPr>
            <a:lvl5pPr algn="ctr" eaLnBrk="0" hangingPunct="0">
              <a:defRPr sz="4400">
                <a:solidFill>
                  <a:schemeClr val="bg1"/>
                </a:solidFill>
                <a:latin typeface="Arial" charset="0"/>
                <a:ea typeface="MS PGothic" charset="0"/>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algn="ctr"/>
            <a:r>
              <a:rPr lang="en-US" sz="6000" dirty="0"/>
              <a:t>Route of the Exodus</a:t>
            </a: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Mt.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3200" dirty="0" err="1">
                <a:solidFill>
                  <a:srgbClr val="000000"/>
                </a:solidFill>
                <a:effectLst>
                  <a:glow rad="266700">
                    <a:srgbClr val="FFFFFF">
                      <a:alpha val="75000"/>
                    </a:srgbClr>
                  </a:glow>
                </a:effectLst>
                <a:latin typeface="Arial"/>
                <a:cs typeface="Arial"/>
              </a:rPr>
              <a:t>Kadesh</a:t>
            </a:r>
            <a:r>
              <a:rPr lang="en-US" sz="3200" dirty="0">
                <a:solidFill>
                  <a:srgbClr val="000000"/>
                </a:solidFill>
                <a:effectLst>
                  <a:glow rad="266700">
                    <a:srgbClr val="FFFFFF">
                      <a:alpha val="75000"/>
                    </a:srgbClr>
                  </a:glow>
                </a:effectLst>
                <a:latin typeface="Arial"/>
                <a:cs typeface="Arial"/>
              </a:rPr>
              <a:t>- </a:t>
            </a:r>
            <a:r>
              <a:rPr lang="en-US" sz="3200" dirty="0" err="1">
                <a:solidFill>
                  <a:srgbClr val="000000"/>
                </a:solidFill>
                <a:effectLst>
                  <a:glow rad="266700">
                    <a:srgbClr val="FFFFFF">
                      <a:alpha val="75000"/>
                    </a:srgbClr>
                  </a:glow>
                </a:effectLst>
                <a:latin typeface="Arial"/>
                <a:cs typeface="Arial"/>
              </a:rPr>
              <a:t>Barnea</a:t>
            </a:r>
            <a:endParaRPr lang="en-US" sz="3200" dirty="0">
              <a:solidFill>
                <a:srgbClr val="000000"/>
              </a:solidFill>
              <a:effectLst>
                <a:glow rad="266700">
                  <a:srgbClr val="FFFFFF">
                    <a:alpha val="75000"/>
                  </a:srgbClr>
                </a:glow>
              </a:effectLst>
              <a:latin typeface="Arial"/>
              <a:cs typeface="Arial"/>
            </a:endParaRPr>
          </a:p>
        </p:txBody>
      </p:sp>
      <p:sp>
        <p:nvSpPr>
          <p:cNvPr id="110599" name="Rectangle 14"/>
          <p:cNvSpPr>
            <a:spLocks noGrp="1" noChangeArrowheads="1"/>
          </p:cNvSpPr>
          <p:nvPr>
            <p:ph type="title" idx="4294967295"/>
          </p:nvPr>
        </p:nvSpPr>
        <p:spPr>
          <a:xfrm>
            <a:off x="0" y="0"/>
            <a:ext cx="9144000" cy="685800"/>
          </a:xfrm>
        </p:spPr>
        <p:txBody>
          <a:bodyPr>
            <a:normAutofit fontScale="90000"/>
          </a:bodyPr>
          <a:lstStyle/>
          <a:p>
            <a:pPr algn="l" eaLnBrk="1" hangingPunct="1">
              <a:defRPr/>
            </a:pPr>
            <a:r>
              <a:rPr lang="en-US" sz="4000" b="1" dirty="0">
                <a:effectLst>
                  <a:glow rad="101600">
                    <a:schemeClr val="tx1">
                      <a:alpha val="97000"/>
                    </a:schemeClr>
                  </a:glow>
                </a:effectLst>
                <a:latin typeface="Arial" charset="0"/>
              </a:rPr>
              <a:t>Map Preceding Numbers</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Desert of Sin</a:t>
            </a: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Rameses</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Zoan</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GOSHEN</a:t>
            </a:r>
          </a:p>
        </p:txBody>
      </p:sp>
      <p:sp>
        <p:nvSpPr>
          <p:cNvPr id="17" name="Freeform 6"/>
          <p:cNvSpPr>
            <a:spLocks/>
          </p:cNvSpPr>
          <p:nvPr/>
        </p:nvSpPr>
        <p:spPr bwMode="auto">
          <a:xfrm>
            <a:off x="1036638" y="2565400"/>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25" name="Text Box 9"/>
          <p:cNvSpPr txBox="1">
            <a:spLocks noChangeArrowheads="1"/>
          </p:cNvSpPr>
          <p:nvPr/>
        </p:nvSpPr>
        <p:spPr bwMode="auto">
          <a:xfrm>
            <a:off x="5220072" y="3717032"/>
            <a:ext cx="172819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200" dirty="0" err="1">
                <a:solidFill>
                  <a:srgbClr val="000000"/>
                </a:solidFill>
                <a:effectLst>
                  <a:glow rad="266700">
                    <a:srgbClr val="FFFFFF">
                      <a:alpha val="75000"/>
                    </a:srgbClr>
                  </a:glow>
                </a:effectLst>
                <a:latin typeface="Arial"/>
                <a:cs typeface="Arial"/>
              </a:rPr>
              <a:t>Midian</a:t>
            </a:r>
            <a:endParaRPr lang="en-US" sz="32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237861045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7" name="Picture 1" descr="exodus-nasa-map-sinai.jpg"/>
          <p:cNvPicPr>
            <a:picLocks noChangeAspect="1"/>
          </p:cNvPicPr>
          <p:nvPr/>
        </p:nvPicPr>
        <p:blipFill>
          <a:blip r:embed="rId4">
            <a:extLst>
              <a:ext uri="{28A0092B-C50C-407E-A947-70E740481C1C}">
                <a14:useLocalDpi xmlns:a14="http://schemas.microsoft.com/office/drawing/2010/main" val="0"/>
              </a:ext>
            </a:extLst>
          </a:blip>
          <a:srcRect l="30769" t="42113" r="8661" b="1198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Mt. Sinai</a:t>
            </a:r>
          </a:p>
        </p:txBody>
      </p:sp>
      <p:sp>
        <p:nvSpPr>
          <p:cNvPr id="178180" name="Rectangle 14"/>
          <p:cNvSpPr>
            <a:spLocks noGrp="1" noChangeArrowheads="1"/>
          </p:cNvSpPr>
          <p:nvPr>
            <p:ph type="title" idx="4294967295"/>
          </p:nvPr>
        </p:nvSpPr>
        <p:spPr>
          <a:xfrm>
            <a:off x="0" y="-26988"/>
            <a:ext cx="9144000" cy="8159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b="1">
                <a:effectLst>
                  <a:glow rad="101600">
                    <a:schemeClr val="tx1">
                      <a:alpha val="97000"/>
                    </a:schemeClr>
                  </a:glow>
                </a:effectLst>
                <a:latin typeface="Arial" charset="0"/>
              </a:rPr>
              <a:t>Geographical Start of Numbers</a:t>
            </a:r>
          </a:p>
        </p:txBody>
      </p:sp>
      <p:sp>
        <p:nvSpPr>
          <p:cNvPr id="18" name="Text Box 9"/>
          <p:cNvSpPr txBox="1">
            <a:spLocks noChangeArrowheads="1"/>
          </p:cNvSpPr>
          <p:nvPr/>
        </p:nvSpPr>
        <p:spPr bwMode="auto">
          <a:xfrm>
            <a:off x="2843808" y="3861048"/>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1331640" y="1876037"/>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1115616" y="1484784"/>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1835696" y="2996952"/>
            <a:ext cx="367240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600" dirty="0">
                <a:solidFill>
                  <a:srgbClr val="000000"/>
                </a:solidFill>
                <a:effectLst>
                  <a:glow rad="266700">
                    <a:srgbClr val="FFFFFF">
                      <a:alpha val="75000"/>
                    </a:srgbClr>
                  </a:glow>
                </a:effectLst>
                <a:latin typeface="Arial"/>
                <a:cs typeface="Arial"/>
              </a:rPr>
              <a:t>Desert of Sin</a:t>
            </a:r>
          </a:p>
        </p:txBody>
      </p:sp>
      <p:sp>
        <p:nvSpPr>
          <p:cNvPr id="25" name="Text Box 9"/>
          <p:cNvSpPr txBox="1">
            <a:spLocks noChangeArrowheads="1"/>
          </p:cNvSpPr>
          <p:nvPr/>
        </p:nvSpPr>
        <p:spPr bwMode="auto">
          <a:xfrm>
            <a:off x="6444208" y="2708920"/>
            <a:ext cx="24482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600" dirty="0" err="1">
                <a:solidFill>
                  <a:srgbClr val="000000"/>
                </a:solidFill>
                <a:effectLst>
                  <a:glow rad="266700">
                    <a:srgbClr val="FFFFFF">
                      <a:alpha val="75000"/>
                    </a:srgbClr>
                  </a:glow>
                </a:effectLst>
                <a:latin typeface="Arial"/>
                <a:cs typeface="Arial"/>
              </a:rPr>
              <a:t>Midian</a:t>
            </a:r>
            <a:endParaRPr lang="en-US" sz="36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130363393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28"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Kadesh- barnea</a:t>
            </a:r>
          </a:p>
        </p:txBody>
      </p:sp>
      <p:sp>
        <p:nvSpPr>
          <p:cNvPr id="180233"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Mt. Hor</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a:effectLst>
                  <a:glow rad="101600">
                    <a:schemeClr val="tx1">
                      <a:alpha val="97000"/>
                    </a:schemeClr>
                  </a:glow>
                </a:effectLst>
                <a:latin typeface="Arial" charset="0"/>
              </a:rPr>
              <a:t>Geographical End of Numbers</a:t>
            </a: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chemeClr val="bg1"/>
                </a:solidFill>
                <a:effectLst>
                  <a:glow rad="228600">
                    <a:schemeClr val="tx1"/>
                  </a:glow>
                </a:effectLst>
                <a:latin typeface="Arial" charset="0"/>
                <a:cs typeface="Arial" charset="0"/>
              </a:rPr>
              <a:t>Moab</a:t>
            </a: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Goshen</a:t>
            </a:r>
          </a:p>
        </p:txBody>
      </p:sp>
      <p:sp>
        <p:nvSpPr>
          <p:cNvPr id="15" name="Freeform 6"/>
          <p:cNvSpPr>
            <a:spLocks/>
          </p:cNvSpPr>
          <p:nvPr/>
        </p:nvSpPr>
        <p:spPr bwMode="auto">
          <a:xfrm>
            <a:off x="1036638" y="2565400"/>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Mt. Sinai</a:t>
            </a:r>
          </a:p>
        </p:txBody>
      </p:sp>
    </p:spTree>
    <p:extLst>
      <p:ext uri="{BB962C8B-B14F-4D97-AF65-F5344CB8AC3E}">
        <p14:creationId xmlns:p14="http://schemas.microsoft.com/office/powerpoint/2010/main" val="192770179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a:extLst>
              <a:ext uri="{28A0092B-C50C-407E-A947-70E740481C1C}">
                <a14:useLocalDpi xmlns:a14="http://schemas.microsoft.com/office/drawing/2010/main" val="0"/>
              </a:ext>
            </a:extLst>
          </a:blip>
          <a:srcRect l="320" t="4108" r="-320" b="20040"/>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Kadesh- barnea</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a:effectLst>
                  <a:glow rad="101600">
                    <a:schemeClr val="tx1">
                      <a:alpha val="97000"/>
                    </a:schemeClr>
                  </a:glow>
                </a:effectLst>
                <a:latin typeface="Arial" charset="0"/>
              </a:rPr>
              <a:t>Wilderness Wanderings</a:t>
            </a: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chemeClr val="bg1"/>
                </a:solidFill>
                <a:effectLst>
                  <a:glow rad="228600">
                    <a:schemeClr val="tx1"/>
                  </a:glow>
                </a:effectLst>
                <a:latin typeface="Arial" charset="0"/>
                <a:cs typeface="Arial" charset="0"/>
              </a:rPr>
              <a:t>Moab</a:t>
            </a: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Egypt</a:t>
            </a: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Mt. Sinai</a:t>
            </a:r>
          </a:p>
        </p:txBody>
      </p:sp>
      <p:sp>
        <p:nvSpPr>
          <p:cNvPr id="16" name="Text Box 9"/>
          <p:cNvSpPr txBox="1">
            <a:spLocks noChangeArrowheads="1"/>
          </p:cNvSpPr>
          <p:nvPr/>
        </p:nvSpPr>
        <p:spPr bwMode="auto">
          <a:xfrm rot="19914088">
            <a:off x="-25189" y="2699186"/>
            <a:ext cx="350222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4800" b="1">
                <a:solidFill>
                  <a:srgbClr val="FFFF00"/>
                </a:solidFill>
                <a:effectLst>
                  <a:glow rad="228600">
                    <a:schemeClr val="tx1"/>
                  </a:glow>
                </a:effectLst>
                <a:latin typeface="Arial" charset="0"/>
                <a:cs typeface="Arial" charset="0"/>
              </a:rPr>
              <a:t>Injustice</a:t>
            </a:r>
          </a:p>
        </p:txBody>
      </p:sp>
      <p:sp>
        <p:nvSpPr>
          <p:cNvPr id="17" name="Text Box 9"/>
          <p:cNvSpPr txBox="1">
            <a:spLocks noChangeArrowheads="1"/>
          </p:cNvSpPr>
          <p:nvPr/>
        </p:nvSpPr>
        <p:spPr bwMode="auto">
          <a:xfrm rot="19914088">
            <a:off x="4751505" y="353693"/>
            <a:ext cx="350222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4800" b="1">
                <a:solidFill>
                  <a:srgbClr val="FFFF00"/>
                </a:solidFill>
                <a:effectLst>
                  <a:glow rad="228600">
                    <a:schemeClr val="tx1"/>
                  </a:glow>
                </a:effectLst>
                <a:latin typeface="Arial" charset="0"/>
                <a:cs typeface="Arial" charset="0"/>
              </a:rPr>
              <a:t>Injustice</a:t>
            </a:r>
          </a:p>
        </p:txBody>
      </p:sp>
    </p:spTree>
    <p:extLst>
      <p:ext uri="{BB962C8B-B14F-4D97-AF65-F5344CB8AC3E}">
        <p14:creationId xmlns:p14="http://schemas.microsoft.com/office/powerpoint/2010/main" val="42272270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par>
                          <p:cTn id="12" fill="hold">
                            <p:stCondLst>
                              <p:cond delay="2100"/>
                            </p:stCondLst>
                            <p:childTnLst>
                              <p:par>
                                <p:cTn id="13" presetID="22" presetClass="entr" presetSubtype="8" fill="hold" nodeType="afterEffect">
                                  <p:stCondLst>
                                    <p:cond delay="0"/>
                                  </p:stCondLst>
                                  <p:childTnLst>
                                    <p:set>
                                      <p:cBhvr>
                                        <p:cTn id="14" dur="1" fill="hold">
                                          <p:stCondLst>
                                            <p:cond delay="0"/>
                                          </p:stCondLst>
                                        </p:cTn>
                                        <p:tgtEl>
                                          <p:spTgt spid="120843"/>
                                        </p:tgtEl>
                                        <p:attrNameLst>
                                          <p:attrName>style.visibility</p:attrName>
                                        </p:attrNameLst>
                                      </p:cBhvr>
                                      <p:to>
                                        <p:strVal val="visible"/>
                                      </p:to>
                                    </p:set>
                                    <p:animEffect transition="in" filter="wipe(left)">
                                      <p:cBhvr>
                                        <p:cTn id="15" dur="1500"/>
                                        <p:tgtEl>
                                          <p:spTgt spid="120843"/>
                                        </p:tgtEl>
                                      </p:cBhvr>
                                    </p:animEffect>
                                  </p:childTnLst>
                                </p:cTn>
                              </p:par>
                            </p:childTnLst>
                          </p:cTn>
                        </p:par>
                        <p:par>
                          <p:cTn id="16" fill="hold">
                            <p:stCondLst>
                              <p:cond delay="3600"/>
                            </p:stCondLst>
                            <p:childTnLst>
                              <p:par>
                                <p:cTn id="17" presetID="55"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par>
                          <p:cTn id="22" fill="hold">
                            <p:stCondLst>
                              <p:cond delay="4600"/>
                            </p:stCondLst>
                            <p:childTnLst>
                              <p:par>
                                <p:cTn id="23" presetID="55"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strVal val="#ppt_w*0.70"/>
                                          </p:val>
                                        </p:tav>
                                        <p:tav tm="100000">
                                          <p:val>
                                            <p:strVal val="#ppt_w"/>
                                          </p:val>
                                        </p:tav>
                                      </p:tavLst>
                                    </p:anim>
                                    <p:anim calcmode="lin" valueType="num">
                                      <p:cBhvr>
                                        <p:cTn id="26" dur="1000" fill="hold"/>
                                        <p:tgtEl>
                                          <p:spTgt spid="17"/>
                                        </p:tgtEl>
                                        <p:attrNameLst>
                                          <p:attrName>ppt_h</p:attrName>
                                        </p:attrNameLst>
                                      </p:cBhvr>
                                      <p:tavLst>
                                        <p:tav tm="0">
                                          <p:val>
                                            <p:strVal val="#ppt_h"/>
                                          </p:val>
                                        </p:tav>
                                        <p:tav tm="100000">
                                          <p:val>
                                            <p:strVal val="#ppt_h"/>
                                          </p:val>
                                        </p:tav>
                                      </p:tavLst>
                                    </p:anim>
                                    <p:animEffect transition="in" filter="fade">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985001"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p:spPr>
        <p:txBody>
          <a:bodyPr>
            <a:spAutoFit/>
          </a:bodyPr>
          <a:lstStyle>
            <a:defPPr>
              <a:defRPr lang="en-US"/>
            </a:defPPr>
            <a:lvl1pPr algn="ctr" defTabSz="914400">
              <a:spcBef>
                <a:spcPct val="50000"/>
              </a:spcBef>
              <a:defRPr sz="6000" b="1">
                <a:solidFill>
                  <a:schemeClr val="bg1"/>
                </a:solidFill>
                <a:effectLst>
                  <a:glow rad="228600">
                    <a:schemeClr val="tx1"/>
                  </a:glow>
                </a:effectLst>
                <a:latin typeface="Arial"/>
                <a:ea typeface="Times New Roman" pitchFamily="-111" charset="0"/>
                <a:cs typeface="Arial"/>
              </a:defRPr>
            </a:lvl1pPr>
          </a:lstStyle>
          <a:p>
            <a:r>
              <a:rPr lang="en-US" dirty="0"/>
              <a:t>Route of the Journey</a:t>
            </a: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Mt.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3200" dirty="0" err="1">
                <a:solidFill>
                  <a:srgbClr val="000000"/>
                </a:solidFill>
                <a:effectLst>
                  <a:glow rad="266700">
                    <a:srgbClr val="FFFFFF">
                      <a:alpha val="75000"/>
                    </a:srgbClr>
                  </a:glow>
                </a:effectLst>
                <a:latin typeface="Arial"/>
                <a:cs typeface="Arial"/>
              </a:rPr>
              <a:t>Kadesh</a:t>
            </a:r>
            <a:r>
              <a:rPr lang="en-US" sz="3200" dirty="0">
                <a:solidFill>
                  <a:srgbClr val="000000"/>
                </a:solidFill>
                <a:effectLst>
                  <a:glow rad="266700">
                    <a:srgbClr val="FFFFFF">
                      <a:alpha val="75000"/>
                    </a:srgbClr>
                  </a:glow>
                </a:effectLst>
                <a:latin typeface="Arial"/>
                <a:cs typeface="Arial"/>
              </a:rPr>
              <a:t>- </a:t>
            </a:r>
            <a:r>
              <a:rPr lang="en-US" sz="3200" dirty="0" err="1">
                <a:solidFill>
                  <a:srgbClr val="000000"/>
                </a:solidFill>
                <a:effectLst>
                  <a:glow rad="266700">
                    <a:srgbClr val="FFFFFF">
                      <a:alpha val="75000"/>
                    </a:srgbClr>
                  </a:glow>
                </a:effectLst>
                <a:latin typeface="Arial"/>
                <a:cs typeface="Arial"/>
              </a:rPr>
              <a:t>barnea</a:t>
            </a:r>
            <a:endParaRPr lang="en-US" sz="3200" dirty="0">
              <a:solidFill>
                <a:srgbClr val="000000"/>
              </a:solidFill>
              <a:effectLst>
                <a:glow rad="266700">
                  <a:srgbClr val="FFFFFF">
                    <a:alpha val="75000"/>
                  </a:srgbClr>
                </a:glow>
              </a:effectLst>
              <a:latin typeface="Arial"/>
              <a:cs typeface="Arial"/>
            </a:endParaRPr>
          </a:p>
        </p:txBody>
      </p:sp>
      <p:sp>
        <p:nvSpPr>
          <p:cNvPr id="250887" name="Rectangle 14"/>
          <p:cNvSpPr>
            <a:spLocks noGrp="1" noChangeArrowheads="1"/>
          </p:cNvSpPr>
          <p:nvPr>
            <p:ph type="title" idx="4294967295"/>
          </p:nvPr>
        </p:nvSpPr>
        <p:spPr>
          <a:xfrm>
            <a:off x="0" y="0"/>
            <a:ext cx="6372225" cy="685800"/>
          </a:xfrm>
        </p:spPr>
        <p:txBody>
          <a:bodyPr/>
          <a:lstStyle/>
          <a:p>
            <a:pPr algn="l" eaLnBrk="1" hangingPunct="1"/>
            <a:r>
              <a:rPr lang="en-US" b="1">
                <a:latin typeface="Arial" charset="0"/>
              </a:rPr>
              <a:t>Numbers 1–12 Map</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Rephidim</a:t>
            </a: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Elim</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Marah</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Desert of Sin</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Rameses</a:t>
            </a: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 </a:t>
            </a:r>
            <a:r>
              <a:rPr lang="en-US" sz="2800" dirty="0" err="1">
                <a:solidFill>
                  <a:srgbClr val="000000"/>
                </a:solidFill>
                <a:effectLst>
                  <a:glow rad="266700">
                    <a:srgbClr val="FFFFFF">
                      <a:alpha val="75000"/>
                    </a:srgbClr>
                  </a:glow>
                </a:effectLst>
                <a:latin typeface="Arial"/>
                <a:cs typeface="Arial"/>
              </a:rPr>
              <a:t>Zoan</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GOSHEN</a:t>
            </a:r>
          </a:p>
        </p:txBody>
      </p:sp>
    </p:spTree>
    <p:extLst>
      <p:ext uri="{BB962C8B-B14F-4D97-AF65-F5344CB8AC3E}">
        <p14:creationId xmlns:p14="http://schemas.microsoft.com/office/powerpoint/2010/main" val="1413988915"/>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28"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fontAlgn="base" hangingPunct="0">
              <a:spcBef>
                <a:spcPct val="50000"/>
              </a:spcBef>
              <a:spcAft>
                <a:spcPct val="0"/>
              </a:spcAft>
              <a:buFont typeface="Wingdings" charset="0"/>
              <a:buChar char="§"/>
            </a:pPr>
            <a:endParaRPr lang="en-US" sz="2400" b="1">
              <a:solidFill>
                <a:srgbClr val="000000"/>
              </a:solidFill>
              <a:latin typeface="Arial" charset="0"/>
              <a:ea typeface="ＭＳ Ｐゴシック" charset="0"/>
              <a:cs typeface="Arial" charset="0"/>
            </a:endParaRPr>
          </a:p>
        </p:txBody>
      </p:sp>
      <p:sp>
        <p:nvSpPr>
          <p:cNvPr id="180229"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Kadesh- barnea</a:t>
            </a:r>
          </a:p>
        </p:txBody>
      </p:sp>
      <p:sp>
        <p:nvSpPr>
          <p:cNvPr id="180233"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3200" b="1">
                <a:solidFill>
                  <a:srgbClr val="3333CC"/>
                </a:solidFill>
                <a:latin typeface="Arial" charset="0"/>
                <a:cs typeface="Arial" charset="0"/>
              </a:rPr>
              <a:t>Mt. Hor</a:t>
            </a: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a:effectLst>
                  <a:glow rad="101600">
                    <a:schemeClr val="tx1">
                      <a:alpha val="97000"/>
                    </a:schemeClr>
                  </a:glow>
                </a:effectLst>
                <a:latin typeface="Arial" charset="0"/>
              </a:rPr>
              <a:t>Geographical End of Numbers</a:t>
            </a: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3200" b="1">
                <a:solidFill>
                  <a:srgbClr val="3333CC"/>
                </a:solidFill>
                <a:latin typeface="Arial" charset="0"/>
                <a:cs typeface="Arial" charset="0"/>
              </a:rPr>
              <a:t>Moab</a:t>
            </a:r>
          </a:p>
        </p:txBody>
      </p:sp>
    </p:spTree>
    <p:extLst>
      <p:ext uri="{BB962C8B-B14F-4D97-AF65-F5344CB8AC3E}">
        <p14:creationId xmlns:p14="http://schemas.microsoft.com/office/powerpoint/2010/main" val="578163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Resen</a:t>
            </a: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Rehoboth Ir</a:t>
            </a:r>
          </a:p>
        </p:txBody>
      </p:sp>
      <p:grpSp>
        <p:nvGrpSpPr>
          <p:cNvPr id="2" name="Group 12"/>
          <p:cNvGrpSpPr>
            <a:grpSpLocks/>
          </p:cNvGrpSpPr>
          <p:nvPr/>
        </p:nvGrpSpPr>
        <p:grpSpPr bwMode="auto">
          <a:xfrm>
            <a:off x="1905000" y="838200"/>
            <a:ext cx="3048000" cy="5429250"/>
            <a:chOff x="816" y="528"/>
            <a:chExt cx="1920" cy="3420"/>
          </a:xfrm>
        </p:grpSpPr>
        <p:sp>
          <p:nvSpPr>
            <p:cNvPr id="731164"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31165"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31166"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731141"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nvGrpSpPr>
          <p:cNvPr id="731145" name="Group 22"/>
          <p:cNvGrpSpPr>
            <a:grpSpLocks/>
          </p:cNvGrpSpPr>
          <p:nvPr/>
        </p:nvGrpSpPr>
        <p:grpSpPr bwMode="auto">
          <a:xfrm>
            <a:off x="-120650" y="454025"/>
            <a:ext cx="10093325" cy="6772275"/>
            <a:chOff x="-76" y="286"/>
            <a:chExt cx="6358" cy="4266"/>
          </a:xfrm>
        </p:grpSpPr>
        <p:sp>
          <p:nvSpPr>
            <p:cNvPr id="731161"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31162"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31163"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en-US" b="1" dirty="0"/>
              <a:t>Nineveh Proper</a:t>
            </a: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Calah</a:t>
            </a: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en-US" b="1" dirty="0">
                <a:solidFill>
                  <a:srgbClr val="FFFF00"/>
                </a:solidFill>
              </a:rPr>
              <a:t>The Nineveh Metropolis</a:t>
            </a:r>
          </a:p>
        </p:txBody>
      </p:sp>
      <p:sp>
        <p:nvSpPr>
          <p:cNvPr id="731149" name="Text Box 23"/>
          <p:cNvSpPr txBox="1">
            <a:spLocks noChangeArrowheads="1"/>
          </p:cNvSpPr>
          <p:nvPr/>
        </p:nvSpPr>
        <p:spPr bwMode="auto">
          <a:xfrm>
            <a:off x="76200" y="6324600"/>
            <a:ext cx="2360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i="1">
                <a:solidFill>
                  <a:srgbClr val="000000"/>
                </a:solidFill>
              </a:rPr>
              <a:t>Genesis 10:11-12</a:t>
            </a:r>
          </a:p>
        </p:txBody>
      </p:sp>
      <p:sp>
        <p:nvSpPr>
          <p:cNvPr id="731150" name="Text Box 24"/>
          <p:cNvSpPr txBox="1">
            <a:spLocks noChangeArrowheads="1"/>
          </p:cNvSpPr>
          <p:nvPr/>
        </p:nvSpPr>
        <p:spPr bwMode="auto">
          <a:xfrm>
            <a:off x="9268519" y="-110698"/>
            <a:ext cx="111844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dirty="0">
                <a:solidFill>
                  <a:srgbClr val="000000"/>
                </a:solidFill>
              </a:rPr>
              <a:t>OTS 602</a:t>
            </a:r>
            <a:endParaRPr lang="en-US" dirty="0">
              <a:solidFill>
                <a:srgbClr val="000000"/>
              </a:solidFill>
            </a:endParaRPr>
          </a:p>
        </p:txBody>
      </p:sp>
      <p:grpSp>
        <p:nvGrpSpPr>
          <p:cNvPr id="4" name="Group 28"/>
          <p:cNvGrpSpPr>
            <a:grpSpLocks/>
          </p:cNvGrpSpPr>
          <p:nvPr/>
        </p:nvGrpSpPr>
        <p:grpSpPr bwMode="auto">
          <a:xfrm>
            <a:off x="333375" y="612775"/>
            <a:ext cx="7770813" cy="5419725"/>
            <a:chOff x="210" y="386"/>
            <a:chExt cx="4895" cy="3414"/>
          </a:xfrm>
        </p:grpSpPr>
        <p:sp>
          <p:nvSpPr>
            <p:cNvPr id="731158"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31159"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31160"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49" name="Text Box 29"/>
          <p:cNvSpPr txBox="1">
            <a:spLocks noChangeArrowheads="1"/>
          </p:cNvSpPr>
          <p:nvPr/>
        </p:nvSpPr>
        <p:spPr bwMode="auto">
          <a:xfrm>
            <a:off x="5265738" y="852488"/>
            <a:ext cx="2811462"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sz="2800" b="1">
                <a:solidFill>
                  <a:srgbClr val="FF0000"/>
                </a:solidFill>
              </a:rPr>
              <a:t>Size of Singapore</a:t>
            </a:r>
          </a:p>
        </p:txBody>
      </p:sp>
      <p:cxnSp>
        <p:nvCxnSpPr>
          <p:cNvPr id="731153"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731154"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0</a:t>
            </a:r>
          </a:p>
        </p:txBody>
      </p:sp>
      <p:sp>
        <p:nvSpPr>
          <p:cNvPr id="731155"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20</a:t>
            </a:r>
          </a:p>
        </p:txBody>
      </p:sp>
      <p:sp>
        <p:nvSpPr>
          <p:cNvPr id="731156"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kilometers</a:t>
            </a: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lnSpc>
                <a:spcPct val="90000"/>
              </a:lnSpc>
              <a:spcBef>
                <a:spcPct val="20000"/>
              </a:spcBef>
              <a:spcAft>
                <a:spcPct val="0"/>
              </a:spcAft>
              <a:buFont typeface="Times" charset="0"/>
              <a:buNone/>
              <a:defRPr/>
            </a:pPr>
            <a:r>
              <a:rPr lang="en-US" sz="3200" b="1">
                <a:solidFill>
                  <a:srgbClr val="FFFFFF"/>
                </a:solidFill>
                <a:effectLst>
                  <a:outerShdw blurRad="38100" dist="38100" dir="2700000" algn="tl">
                    <a:srgbClr val="000000"/>
                  </a:outerShdw>
                </a:effectLst>
                <a:latin typeface="Trebuchet MS" charset="0"/>
                <a:ea typeface="Osaka" charset="0"/>
                <a:cs typeface="Osaka" charset="0"/>
              </a:rPr>
              <a:t>The Great City of Nineveh</a:t>
            </a:r>
          </a:p>
        </p:txBody>
      </p:sp>
    </p:spTree>
    <p:extLst>
      <p:ext uri="{BB962C8B-B14F-4D97-AF65-F5344CB8AC3E}">
        <p14:creationId xmlns:p14="http://schemas.microsoft.com/office/powerpoint/2010/main" val="1313021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14"/>
          <p:cNvGrpSpPr>
            <a:grpSpLocks/>
          </p:cNvGrpSpPr>
          <p:nvPr/>
        </p:nvGrpSpPr>
        <p:grpSpPr bwMode="auto">
          <a:xfrm>
            <a:off x="3330575" y="1193800"/>
            <a:ext cx="5203825" cy="4292600"/>
            <a:chOff x="2002" y="992"/>
            <a:chExt cx="3278" cy="2704"/>
          </a:xfrm>
        </p:grpSpPr>
        <p:sp>
          <p:nvSpPr>
            <p:cNvPr id="35" name="Freeform 15"/>
            <p:cNvSpPr>
              <a:spLocks/>
            </p:cNvSpPr>
            <p:nvPr/>
          </p:nvSpPr>
          <p:spPr bwMode="auto">
            <a:xfrm>
              <a:off x="3474" y="1152"/>
              <a:ext cx="1806" cy="2544"/>
            </a:xfrm>
            <a:custGeom>
              <a:avLst/>
              <a:gdLst>
                <a:gd name="T0" fmla="*/ 19598 w 1556"/>
                <a:gd name="T1" fmla="*/ 108621 h 2012"/>
                <a:gd name="T2" fmla="*/ 16978 w 1556"/>
                <a:gd name="T3" fmla="*/ 102989 h 2012"/>
                <a:gd name="T4" fmla="*/ 15845 w 1556"/>
                <a:gd name="T5" fmla="*/ 99789 h 2012"/>
                <a:gd name="T6" fmla="*/ 15669 w 1556"/>
                <a:gd name="T7" fmla="*/ 93417 h 2012"/>
                <a:gd name="T8" fmla="*/ 15114 w 1556"/>
                <a:gd name="T9" fmla="*/ 91808 h 2012"/>
                <a:gd name="T10" fmla="*/ 13994 w 1556"/>
                <a:gd name="T11" fmla="*/ 87814 h 2012"/>
                <a:gd name="T12" fmla="*/ 13427 w 1556"/>
                <a:gd name="T13" fmla="*/ 82994 h 2012"/>
                <a:gd name="T14" fmla="*/ 12314 w 1556"/>
                <a:gd name="T15" fmla="*/ 75035 h 2012"/>
                <a:gd name="T16" fmla="*/ 12132 w 1556"/>
                <a:gd name="T17" fmla="*/ 72609 h 2012"/>
                <a:gd name="T18" fmla="*/ 10998 w 1556"/>
                <a:gd name="T19" fmla="*/ 70205 h 2012"/>
                <a:gd name="T20" fmla="*/ 9140 w 1556"/>
                <a:gd name="T21" fmla="*/ 49398 h 2012"/>
                <a:gd name="T22" fmla="*/ 8563 w 1556"/>
                <a:gd name="T23" fmla="*/ 46297 h 2012"/>
                <a:gd name="T24" fmla="*/ 8212 w 1556"/>
                <a:gd name="T25" fmla="*/ 43831 h 2012"/>
                <a:gd name="T26" fmla="*/ 7080 w 1556"/>
                <a:gd name="T27" fmla="*/ 40618 h 2012"/>
                <a:gd name="T28" fmla="*/ 5048 w 1556"/>
                <a:gd name="T29" fmla="*/ 34220 h 2012"/>
                <a:gd name="T30" fmla="*/ 4105 w 1556"/>
                <a:gd name="T31" fmla="*/ 29456 h 2012"/>
                <a:gd name="T32" fmla="*/ 3361 w 1556"/>
                <a:gd name="T33" fmla="*/ 21422 h 2012"/>
                <a:gd name="T34" fmla="*/ 2600 w 1556"/>
                <a:gd name="T35" fmla="*/ 16681 h 2012"/>
                <a:gd name="T36" fmla="*/ 1675 w 1556"/>
                <a:gd name="T37" fmla="*/ 7898 h 2012"/>
                <a:gd name="T38" fmla="*/ 0 w 1556"/>
                <a:gd name="T39" fmla="*/ 22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6"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5257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2580" name="Text Box 7"/>
          <p:cNvSpPr txBox="1">
            <a:spLocks noChangeArrowheads="1"/>
          </p:cNvSpPr>
          <p:nvPr/>
        </p:nvSpPr>
        <p:spPr bwMode="auto">
          <a:xfrm>
            <a:off x="152400" y="3124200"/>
            <a:ext cx="1828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cs typeface="Arial" charset="0"/>
              </a:rPr>
              <a:t>Mediterranean</a:t>
            </a:r>
          </a:p>
          <a:p>
            <a:pPr algn="ctr" defTabSz="914400" fontAlgn="base">
              <a:spcBef>
                <a:spcPct val="50000"/>
              </a:spcBef>
              <a:spcAft>
                <a:spcPct val="0"/>
              </a:spcAft>
            </a:pPr>
            <a:r>
              <a:rPr lang="en-US" sz="1800" b="1">
                <a:solidFill>
                  <a:srgbClr val="FFFFFF"/>
                </a:solidFill>
                <a:latin typeface="Arial" charset="0"/>
                <a:cs typeface="Arial" charset="0"/>
              </a:rPr>
              <a:t>Sea</a:t>
            </a:r>
            <a:endParaRPr lang="en-US" sz="2000">
              <a:solidFill>
                <a:srgbClr val="FFFFFF"/>
              </a:solidFill>
              <a:latin typeface="Arial"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Syria</a:t>
            </a:r>
            <a:endParaRPr lang="en-US" sz="2000">
              <a:solidFill>
                <a:srgbClr val="000000"/>
              </a:solidFill>
              <a:effectLst>
                <a:outerShdw blurRad="38100" dist="38100" dir="2700000" algn="tl">
                  <a:srgbClr val="FFFFFF"/>
                </a:outerShdw>
              </a:effectLst>
              <a:latin typeface="Arial"/>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Egypt</a:t>
            </a:r>
            <a:endParaRPr lang="en-US" sz="2000">
              <a:solidFill>
                <a:srgbClr val="000000"/>
              </a:solidFill>
              <a:effectLst>
                <a:outerShdw blurRad="38100" dist="38100" dir="2700000" algn="tl">
                  <a:srgbClr val="FFFFFF"/>
                </a:outerShdw>
              </a:effectLst>
              <a:latin typeface="Arial"/>
              <a:cs typeface="Arial"/>
            </a:endParaRPr>
          </a:p>
        </p:txBody>
      </p:sp>
      <p:sp>
        <p:nvSpPr>
          <p:cNvPr id="15258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258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dirty="0">
                <a:solidFill>
                  <a:srgbClr val="000000"/>
                </a:solidFill>
                <a:effectLst>
                  <a:outerShdw blurRad="38100" dist="38100" dir="2700000" algn="tl">
                    <a:srgbClr val="FFFFFF"/>
                  </a:outerShdw>
                </a:effectLst>
                <a:latin typeface="Arial"/>
                <a:cs typeface="Arial"/>
              </a:rPr>
              <a:t>Babylonian Expansion</a:t>
            </a:r>
            <a:endParaRPr lang="en-US" sz="2000" dirty="0">
              <a:solidFill>
                <a:srgbClr val="000000"/>
              </a:solidFill>
              <a:effectLst>
                <a:outerShdw blurRad="38100" dist="38100" dir="2700000" algn="tl">
                  <a:srgbClr val="FFFFFF"/>
                </a:outerShdw>
              </a:effectLst>
              <a:latin typeface="Arial"/>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152591" name="Group 22"/>
          <p:cNvGrpSpPr>
            <a:grpSpLocks/>
          </p:cNvGrpSpPr>
          <p:nvPr/>
        </p:nvGrpSpPr>
        <p:grpSpPr bwMode="auto">
          <a:xfrm>
            <a:off x="2574925" y="4003675"/>
            <a:ext cx="168275" cy="1227138"/>
            <a:chOff x="1046" y="2763"/>
            <a:chExt cx="106" cy="773"/>
          </a:xfrm>
        </p:grpSpPr>
        <p:sp>
          <p:nvSpPr>
            <p:cNvPr id="15260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260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260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Israel</a:t>
            </a:r>
            <a:endParaRPr lang="en-US" sz="2000">
              <a:solidFill>
                <a:srgbClr val="000000"/>
              </a:solidFill>
              <a:effectLst>
                <a:outerShdw blurRad="38100" dist="38100" dir="2700000" algn="tl">
                  <a:srgbClr val="FFFFFF"/>
                </a:outerShdw>
              </a:effectLst>
              <a:latin typeface="Arial"/>
              <a:cs typeface="Arial"/>
            </a:endParaRPr>
          </a:p>
        </p:txBody>
      </p:sp>
      <p:sp>
        <p:nvSpPr>
          <p:cNvPr id="15259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2594" name="Text Box 28"/>
          <p:cNvSpPr txBox="1">
            <a:spLocks noChangeArrowheads="1"/>
          </p:cNvSpPr>
          <p:nvPr/>
        </p:nvSpPr>
        <p:spPr bwMode="auto">
          <a:xfrm>
            <a:off x="8001000" y="5638800"/>
            <a:ext cx="1066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charset="0"/>
                <a:cs typeface="Arial" charset="0"/>
              </a:rPr>
              <a:t>Persian</a:t>
            </a:r>
          </a:p>
          <a:p>
            <a:pPr algn="ctr" defTabSz="914400" fontAlgn="base">
              <a:spcBef>
                <a:spcPct val="50000"/>
              </a:spcBef>
              <a:spcAft>
                <a:spcPct val="0"/>
              </a:spcAft>
            </a:pPr>
            <a:r>
              <a:rPr lang="en-US" sz="1800" b="1">
                <a:solidFill>
                  <a:srgbClr val="FFFFFF"/>
                </a:solidFill>
                <a:latin typeface="Arial" charset="0"/>
                <a:cs typeface="Arial" charset="0"/>
              </a:rPr>
              <a:t>Gulf</a:t>
            </a:r>
            <a:endParaRPr lang="en-US" sz="2000">
              <a:solidFill>
                <a:srgbClr val="FFFFFF"/>
              </a:solidFill>
              <a:latin typeface="Arial"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000000"/>
              </a:solidFill>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Judah</a:t>
            </a:r>
            <a:endParaRPr lang="en-US" sz="2000">
              <a:solidFill>
                <a:srgbClr val="000000"/>
              </a:solidFill>
              <a:effectLst>
                <a:outerShdw blurRad="38100" dist="38100" dir="2700000" algn="tl">
                  <a:srgbClr val="FFFFFF"/>
                </a:outerShdw>
              </a:effectLst>
              <a:latin typeface="Arial"/>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000000"/>
              </a:solidFill>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a:solidFill>
                  <a:srgbClr val="FFFFFF"/>
                </a:solidFill>
                <a:latin typeface="Arial"/>
                <a:cs typeface="Arial"/>
              </a:rPr>
              <a:t>Babylon</a:t>
            </a:r>
            <a:endParaRPr lang="en-US" b="1">
              <a:solidFill>
                <a:srgbClr val="000000"/>
              </a:solidFill>
              <a:effectLst>
                <a:outerShdw blurRad="38100" dist="38100" dir="2700000" algn="tl">
                  <a:srgbClr val="FFFFFF"/>
                </a:outerShdw>
              </a:effectLst>
              <a:latin typeface="Arial"/>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a:solidFill>
                  <a:srgbClr val="FFFFFF"/>
                </a:solidFill>
                <a:latin typeface="Arial"/>
                <a:cs typeface="Arial"/>
              </a:rPr>
              <a:t>586 </a:t>
            </a:r>
            <a:r>
              <a:rPr lang="en-US" sz="2000" b="1">
                <a:solidFill>
                  <a:srgbClr val="FFFFFF"/>
                </a:solidFill>
                <a:latin typeface="Arial"/>
                <a:cs typeface="Arial"/>
              </a:rPr>
              <a:t>BC</a:t>
            </a:r>
            <a:endParaRPr lang="en-US" sz="2000">
              <a:solidFill>
                <a:srgbClr val="000000"/>
              </a:solidFill>
              <a:effectLst>
                <a:outerShdw blurRad="38100" dist="38100" dir="2700000" algn="tl">
                  <a:srgbClr val="FFFFFF"/>
                </a:outerShdw>
              </a:effectLst>
              <a:latin typeface="Arial"/>
              <a:cs typeface="Arial"/>
            </a:endParaRPr>
          </a:p>
        </p:txBody>
      </p:sp>
      <p:sp>
        <p:nvSpPr>
          <p:cNvPr id="152603" name="Title 33"/>
          <p:cNvSpPr>
            <a:spLocks noGrp="1"/>
          </p:cNvSpPr>
          <p:nvPr>
            <p:ph type="title" idx="4294967295"/>
          </p:nvPr>
        </p:nvSpPr>
        <p:spPr>
          <a:xfrm>
            <a:off x="685800" y="0"/>
            <a:ext cx="7772400" cy="1143000"/>
          </a:xfrm>
        </p:spPr>
        <p:txBody>
          <a:bodyPr/>
          <a:lstStyle/>
          <a:p>
            <a:r>
              <a:rPr lang="en-US" sz="5400" b="1">
                <a:solidFill>
                  <a:srgbClr val="CCFF33"/>
                </a:solidFill>
                <a:latin typeface="Arial" charset="0"/>
                <a:ea typeface="ＭＳ Ｐゴシック" charset="0"/>
                <a:cs typeface="Arial" charset="0"/>
              </a:rPr>
              <a:t>The Babylonian Threat</a:t>
            </a:r>
            <a:endParaRPr lang="en-US" sz="4000">
              <a:latin typeface="Arial" charset="0"/>
              <a:ea typeface="ＭＳ Ｐゴシック" charset="0"/>
              <a:cs typeface="Arial" charset="0"/>
            </a:endParaRPr>
          </a:p>
        </p:txBody>
      </p:sp>
    </p:spTree>
    <p:extLst>
      <p:ext uri="{BB962C8B-B14F-4D97-AF65-F5344CB8AC3E}">
        <p14:creationId xmlns:p14="http://schemas.microsoft.com/office/powerpoint/2010/main" val="24729354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62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736258" name="Rectangle 3"/>
          <p:cNvSpPr>
            <a:spLocks noGrp="1" noChangeArrowheads="1"/>
          </p:cNvSpPr>
          <p:nvPr>
            <p:ph type="title" idx="4294967295"/>
          </p:nvPr>
        </p:nvSpPr>
        <p:spPr>
          <a:xfrm>
            <a:off x="0" y="0"/>
            <a:ext cx="4859338" cy="1447800"/>
          </a:xfrm>
          <a:solidFill>
            <a:srgbClr val="000000"/>
          </a:solidFill>
        </p:spPr>
        <p:txBody>
          <a:bodyPr/>
          <a:lstStyle/>
          <a:p>
            <a:pPr algn="ctr"/>
            <a:r>
              <a:rPr lang="en-US" sz="4000" b="1">
                <a:solidFill>
                  <a:srgbClr val="FFFFFF"/>
                </a:solidFill>
                <a:latin typeface="Arial" charset="0"/>
                <a:ea typeface="ＭＳ Ｐゴシック" charset="0"/>
                <a:cs typeface="ＭＳ Ｐゴシック" charset="0"/>
              </a:rPr>
              <a:t>Enemies in Nehemiah</a:t>
            </a:r>
            <a:r>
              <a:rPr lang="fr-FR" altLang="ja-JP" sz="4000" b="1">
                <a:solidFill>
                  <a:srgbClr val="FFFFFF"/>
                </a:solidFill>
                <a:latin typeface="Arial" charset="0"/>
                <a:ea typeface="ＭＳ Ｐゴシック" charset="0"/>
                <a:cs typeface="ＭＳ Ｐゴシック" charset="0"/>
              </a:rPr>
              <a:t>'</a:t>
            </a:r>
            <a:r>
              <a:rPr lang="en-US" sz="4000" b="1">
                <a:solidFill>
                  <a:srgbClr val="FFFFFF"/>
                </a:solidFill>
                <a:latin typeface="Arial" charset="0"/>
                <a:ea typeface="ＭＳ Ｐゴシック" charset="0"/>
                <a:cs typeface="ＭＳ Ｐゴシック" charset="0"/>
              </a:rPr>
              <a:t>s Time</a:t>
            </a:r>
            <a:endParaRPr lang="en-US" sz="4000" b="1">
              <a:latin typeface="Times New Roman" charset="0"/>
              <a:ea typeface="ＭＳ Ｐゴシック" charset="0"/>
              <a:cs typeface="ＭＳ Ｐゴシック" charset="0"/>
            </a:endParaRPr>
          </a:p>
        </p:txBody>
      </p:sp>
      <p:sp>
        <p:nvSpPr>
          <p:cNvPr id="187397" name="AutoShape 5"/>
          <p:cNvSpPr>
            <a:spLocks noChangeArrowheads="1"/>
          </p:cNvSpPr>
          <p:nvPr/>
        </p:nvSpPr>
        <p:spPr bwMode="auto">
          <a:xfrm>
            <a:off x="2362200" y="44196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Geshom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Arab</a:t>
            </a:r>
            <a:endParaRPr kumimoji="1" lang="en-US" sz="3200" b="1">
              <a:solidFill>
                <a:srgbClr val="FFFFFF"/>
              </a:solidFill>
              <a:latin typeface="Arial" charset="0"/>
              <a:ea typeface="ＭＳ Ｐゴシック" charset="0"/>
              <a:cs typeface="ＭＳ Ｐゴシック" charset="0"/>
            </a:endParaRPr>
          </a:p>
        </p:txBody>
      </p:sp>
      <p:sp>
        <p:nvSpPr>
          <p:cNvPr id="187399" name="AutoShape 7"/>
          <p:cNvSpPr>
            <a:spLocks noChangeArrowheads="1"/>
          </p:cNvSpPr>
          <p:nvPr/>
        </p:nvSpPr>
        <p:spPr bwMode="auto">
          <a:xfrm>
            <a:off x="5105400" y="-3810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Sanballat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Samaritan</a:t>
            </a:r>
            <a:endParaRPr kumimoji="1" lang="en-US" sz="3200" b="1">
              <a:solidFill>
                <a:srgbClr val="FFFFFF"/>
              </a:solidFill>
              <a:latin typeface="Arial" charset="0"/>
              <a:ea typeface="ＭＳ Ｐゴシック" charset="0"/>
              <a:cs typeface="ＭＳ Ｐゴシック" charset="0"/>
            </a:endParaRPr>
          </a:p>
        </p:txBody>
      </p:sp>
      <p:sp>
        <p:nvSpPr>
          <p:cNvPr id="187400" name="AutoShape 8"/>
          <p:cNvSpPr>
            <a:spLocks noChangeArrowheads="1"/>
          </p:cNvSpPr>
          <p:nvPr/>
        </p:nvSpPr>
        <p:spPr bwMode="auto">
          <a:xfrm>
            <a:off x="6300788" y="23495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Tobiah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Ammonite</a:t>
            </a:r>
            <a:endParaRPr kumimoji="1" lang="en-US" sz="3200" b="1">
              <a:solidFill>
                <a:srgbClr val="FFFFFF"/>
              </a:solidFill>
              <a:latin typeface="Arial" charset="0"/>
              <a:ea typeface="ＭＳ Ｐゴシック" charset="0"/>
              <a:cs typeface="ＭＳ Ｐゴシック" charset="0"/>
            </a:endParaRPr>
          </a:p>
        </p:txBody>
      </p:sp>
      <p:pic>
        <p:nvPicPr>
          <p:cNvPr id="736262" name="Picture 1" descr="titlestonewall50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2171700" cy="80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6263" name="Text Box 10"/>
          <p:cNvSpPr txBox="1">
            <a:spLocks noChangeArrowheads="1"/>
          </p:cNvSpPr>
          <p:nvPr/>
        </p:nvSpPr>
        <p:spPr bwMode="auto">
          <a:xfrm>
            <a:off x="4837113" y="2743200"/>
            <a:ext cx="1825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baseline="0">
                <a:solidFill>
                  <a:srgbClr val="000000"/>
                </a:solidFill>
                <a:latin typeface="Arial" charset="0"/>
              </a:rPr>
              <a:t>NEHEMIAH</a:t>
            </a:r>
          </a:p>
        </p:txBody>
      </p:sp>
    </p:spTree>
    <p:extLst>
      <p:ext uri="{BB962C8B-B14F-4D97-AF65-F5344CB8AC3E}">
        <p14:creationId xmlns:p14="http://schemas.microsoft.com/office/powerpoint/2010/main" val="29007547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en-US" altLang="zh-CN" sz="4000" b="1" dirty="0">
                <a:solidFill>
                  <a:schemeClr val="bg1"/>
                </a:solidFill>
                <a:latin typeface="Arial" charset="0"/>
              </a:rPr>
              <a:t>Modern Middle East Nations</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dirty="0">
                <a:solidFill>
                  <a:srgbClr val="FFFFFF"/>
                </a:solidFill>
                <a:cs typeface="Arial" charset="0"/>
              </a:rPr>
              <a:t>27</a:t>
            </a:r>
          </a:p>
        </p:txBody>
      </p:sp>
      <p:sp>
        <p:nvSpPr>
          <p:cNvPr id="7" name="Text Box 9"/>
          <p:cNvSpPr txBox="1">
            <a:spLocks noChangeArrowheads="1"/>
          </p:cNvSpPr>
          <p:nvPr/>
        </p:nvSpPr>
        <p:spPr bwMode="auto">
          <a:xfrm>
            <a:off x="992856" y="2604685"/>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Lebanon</a:t>
            </a:r>
          </a:p>
        </p:txBody>
      </p:sp>
      <p:sp>
        <p:nvSpPr>
          <p:cNvPr id="15" name="Text Box 9"/>
          <p:cNvSpPr txBox="1">
            <a:spLocks noChangeArrowheads="1"/>
          </p:cNvSpPr>
          <p:nvPr/>
        </p:nvSpPr>
        <p:spPr bwMode="auto">
          <a:xfrm>
            <a:off x="2790370" y="1463351"/>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Syria</a:t>
            </a:r>
          </a:p>
        </p:txBody>
      </p:sp>
      <p:sp>
        <p:nvSpPr>
          <p:cNvPr id="16" name="Text Box 9"/>
          <p:cNvSpPr txBox="1">
            <a:spLocks noChangeArrowheads="1"/>
          </p:cNvSpPr>
          <p:nvPr/>
        </p:nvSpPr>
        <p:spPr bwMode="auto">
          <a:xfrm>
            <a:off x="5016905" y="2989406"/>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Iraq</a:t>
            </a:r>
          </a:p>
        </p:txBody>
      </p:sp>
      <p:sp>
        <p:nvSpPr>
          <p:cNvPr id="9" name="Text Box 9"/>
          <p:cNvSpPr txBox="1">
            <a:spLocks noChangeArrowheads="1"/>
          </p:cNvSpPr>
          <p:nvPr/>
        </p:nvSpPr>
        <p:spPr bwMode="auto">
          <a:xfrm>
            <a:off x="961570" y="4600762"/>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0" name="Text Box 9"/>
          <p:cNvSpPr txBox="1">
            <a:spLocks noChangeArrowheads="1"/>
          </p:cNvSpPr>
          <p:nvPr/>
        </p:nvSpPr>
        <p:spPr bwMode="auto">
          <a:xfrm>
            <a:off x="199570" y="55855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7092325" y="5387134"/>
            <a:ext cx="203420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Kuwait</a:t>
            </a:r>
          </a:p>
        </p:txBody>
      </p:sp>
      <p:sp>
        <p:nvSpPr>
          <p:cNvPr id="18" name="Text Box 9"/>
          <p:cNvSpPr txBox="1">
            <a:spLocks noChangeArrowheads="1"/>
          </p:cNvSpPr>
          <p:nvPr/>
        </p:nvSpPr>
        <p:spPr bwMode="auto">
          <a:xfrm>
            <a:off x="107504" y="1848071"/>
            <a:ext cx="21287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Cyprus</a:t>
            </a:r>
          </a:p>
        </p:txBody>
      </p:sp>
      <p:sp>
        <p:nvSpPr>
          <p:cNvPr id="19" name="Text Box 9"/>
          <p:cNvSpPr txBox="1">
            <a:spLocks noChangeArrowheads="1"/>
          </p:cNvSpPr>
          <p:nvPr/>
        </p:nvSpPr>
        <p:spPr bwMode="auto">
          <a:xfrm rot="20271759">
            <a:off x="2205975" y="3682349"/>
            <a:ext cx="22369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Jordan</a:t>
            </a:r>
          </a:p>
        </p:txBody>
      </p:sp>
      <p:sp>
        <p:nvSpPr>
          <p:cNvPr id="21" name="Text Box 9"/>
          <p:cNvSpPr txBox="1">
            <a:spLocks noChangeArrowheads="1"/>
          </p:cNvSpPr>
          <p:nvPr/>
        </p:nvSpPr>
        <p:spPr bwMode="auto">
          <a:xfrm>
            <a:off x="7812950" y="2412393"/>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Iran</a:t>
            </a: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Saudi Arabia</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600" b="1">
                <a:solidFill>
                  <a:srgbClr val="FFFFFF"/>
                </a:solidFill>
                <a:cs typeface="Arial" charset="0"/>
              </a:rPr>
              <a:t>Terry Hall, </a:t>
            </a:r>
            <a:r>
              <a:rPr lang="en-US" sz="1600" b="1" i="1">
                <a:solidFill>
                  <a:srgbClr val="FFFFFF"/>
                </a:solidFill>
                <a:cs typeface="Arial" charset="0"/>
              </a:rPr>
              <a:t>Bible Panorama, </a:t>
            </a:r>
            <a:r>
              <a:rPr lang="en-US" sz="1600" b="1">
                <a:solidFill>
                  <a:srgbClr val="FFFFFF"/>
                </a:solidFill>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8" name="Text Box 9"/>
          <p:cNvSpPr txBox="1">
            <a:spLocks noChangeArrowheads="1"/>
          </p:cNvSpPr>
          <p:nvPr/>
        </p:nvSpPr>
        <p:spPr bwMode="auto">
          <a:xfrm>
            <a:off x="61144" y="3502749"/>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Mediterranean Sea</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20" name="Text Box 9"/>
          <p:cNvSpPr txBox="1">
            <a:spLocks noChangeArrowheads="1"/>
          </p:cNvSpPr>
          <p:nvPr/>
        </p:nvSpPr>
        <p:spPr bwMode="auto">
          <a:xfrm>
            <a:off x="107504" y="908720"/>
            <a:ext cx="20056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Turkey</a:t>
            </a:r>
          </a:p>
        </p:txBody>
      </p:sp>
      <p:sp>
        <p:nvSpPr>
          <p:cNvPr id="26" name="Text Box 9"/>
          <p:cNvSpPr txBox="1">
            <a:spLocks noChangeArrowheads="1"/>
          </p:cNvSpPr>
          <p:nvPr/>
        </p:nvSpPr>
        <p:spPr bwMode="auto">
          <a:xfrm>
            <a:off x="7145480" y="908720"/>
            <a:ext cx="203503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Russia</a:t>
            </a:r>
          </a:p>
        </p:txBody>
      </p:sp>
    </p:spTree>
    <p:extLst>
      <p:ext uri="{BB962C8B-B14F-4D97-AF65-F5344CB8AC3E}">
        <p14:creationId xmlns:p14="http://schemas.microsoft.com/office/powerpoint/2010/main" val="2829375967"/>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05" name="Picture 1" descr="ritmeyer jerusalem 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defTabSz="914400"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7" name="Right Arrow 6"/>
          <p:cNvSpPr/>
          <p:nvPr/>
        </p:nvSpPr>
        <p:spPr>
          <a:xfrm rot="19106259">
            <a:off x="3436938" y="2563813"/>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8" name="Right Arrow 7"/>
          <p:cNvSpPr/>
          <p:nvPr/>
        </p:nvSpPr>
        <p:spPr>
          <a:xfrm rot="268001">
            <a:off x="4640263" y="1135063"/>
            <a:ext cx="1122362"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9" name="Right Arrow 8"/>
          <p:cNvSpPr/>
          <p:nvPr/>
        </p:nvSpPr>
        <p:spPr>
          <a:xfrm rot="11053084">
            <a:off x="5818188" y="1258888"/>
            <a:ext cx="1122362"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0" name="Right Arrow 9"/>
          <p:cNvSpPr/>
          <p:nvPr/>
        </p:nvSpPr>
        <p:spPr>
          <a:xfrm rot="9100363">
            <a:off x="4325938" y="1897063"/>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1" name="Right Arrow 10"/>
          <p:cNvSpPr/>
          <p:nvPr/>
        </p:nvSpPr>
        <p:spPr>
          <a:xfrm rot="7666503">
            <a:off x="2374901" y="349726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2" name="Title 1"/>
          <p:cNvSpPr>
            <a:spLocks noGrp="1"/>
          </p:cNvSpPr>
          <p:nvPr>
            <p:ph type="title"/>
          </p:nvPr>
        </p:nvSpPr>
        <p:spPr>
          <a:xfrm>
            <a:off x="5435600" y="4508500"/>
            <a:ext cx="3708400" cy="22240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4000" b="1" dirty="0">
                <a:solidFill>
                  <a:schemeClr val="tx1"/>
                </a:solidFill>
                <a:effectLst>
                  <a:outerShdw blurRad="38100" dist="38100" dir="2700000" algn="tl">
                    <a:srgbClr val="666633"/>
                  </a:outerShdw>
                </a:effectLst>
                <a:latin typeface="Arial" charset="0"/>
                <a:cs typeface="Arial" charset="0"/>
              </a:rPr>
              <a:t>Internal Problems Right at Home</a:t>
            </a:r>
          </a:p>
        </p:txBody>
      </p:sp>
    </p:spTree>
    <p:extLst>
      <p:ext uri="{BB962C8B-B14F-4D97-AF65-F5344CB8AC3E}">
        <p14:creationId xmlns:p14="http://schemas.microsoft.com/office/powerpoint/2010/main" val="288305472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10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9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0"/>
            <a:ext cx="6086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79971"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997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79973"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fontAlgn="base">
              <a:spcBef>
                <a:spcPct val="50000"/>
              </a:spcBef>
              <a:spcAft>
                <a:spcPct val="0"/>
              </a:spcAft>
              <a:defRPr/>
            </a:pPr>
            <a:r>
              <a:rPr lang="en-US" sz="3600" b="1">
                <a:solidFill>
                  <a:srgbClr val="FFFFFF"/>
                </a:solidFill>
                <a:cs typeface="ＭＳ Ｐゴシック" charset="0"/>
              </a:rPr>
              <a:t>Mount of Olives</a:t>
            </a: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100</a:t>
            </a:r>
          </a:p>
        </p:txBody>
      </p:sp>
      <p:sp>
        <p:nvSpPr>
          <p:cNvPr id="7681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Hananel</a:t>
            </a: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Inspection Gate</a:t>
            </a:r>
          </a:p>
        </p:txBody>
      </p:sp>
      <p:sp>
        <p:nvSpPr>
          <p:cNvPr id="979993"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79994"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79995"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79996"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79997"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79998"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79999"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0"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1"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2"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3"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4"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5"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6"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7"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80008"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578047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48962-871B-F148-BC16-73D1F85D213E}"/>
              </a:ext>
            </a:extLst>
          </p:cNvPr>
          <p:cNvPicPr/>
          <p:nvPr/>
        </p:nvPicPr>
        <p:blipFill rotWithShape="1">
          <a:blip r:embed="rId3">
            <a:extLst>
              <a:ext uri="{28A0092B-C50C-407E-A947-70E740481C1C}">
                <a14:useLocalDpi xmlns:a14="http://schemas.microsoft.com/office/drawing/2010/main" val="0"/>
              </a:ext>
            </a:extLst>
          </a:blip>
          <a:srcRect l="23683" r="24340"/>
          <a:stretch/>
        </p:blipFill>
        <p:spPr bwMode="auto">
          <a:xfrm>
            <a:off x="4851717" y="930376"/>
            <a:ext cx="3971925" cy="5731510"/>
          </a:xfrm>
          <a:prstGeom prst="rect">
            <a:avLst/>
          </a:prstGeom>
          <a:ln>
            <a:noFill/>
          </a:ln>
          <a:extLst>
            <a:ext uri="{53640926-AAD7-44D8-BBD7-CCE9431645EC}">
              <a14:shadowObscured xmlns:a14="http://schemas.microsoft.com/office/drawing/2010/main"/>
            </a:ext>
          </a:extLst>
        </p:spPr>
      </p:pic>
      <p:sp>
        <p:nvSpPr>
          <p:cNvPr id="46086" name="Rectangle 6"/>
          <p:cNvSpPr>
            <a:spLocks noChangeArrowheads="1"/>
          </p:cNvSpPr>
          <p:nvPr/>
        </p:nvSpPr>
        <p:spPr bwMode="auto">
          <a:xfrm>
            <a:off x="2256918" y="0"/>
            <a:ext cx="4377562" cy="766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4400" b="1" dirty="0">
                <a:solidFill>
                  <a:srgbClr val="FFFFFF"/>
                </a:solidFill>
                <a:latin typeface="Arial"/>
                <a:cs typeface="Arial"/>
              </a:rPr>
              <a:t>Jerusalem</a:t>
            </a:r>
          </a:p>
        </p:txBody>
      </p:sp>
      <p:pic>
        <p:nvPicPr>
          <p:cNvPr id="4" name="Picture 3">
            <a:extLst>
              <a:ext uri="{FF2B5EF4-FFF2-40B4-BE49-F238E27FC236}">
                <a16:creationId xmlns:a16="http://schemas.microsoft.com/office/drawing/2014/main" id="{616F936E-CF01-E847-B242-7799C9E43B4F}"/>
              </a:ext>
            </a:extLst>
          </p:cNvPr>
          <p:cNvPicPr/>
          <p:nvPr/>
        </p:nvPicPr>
        <p:blipFill rotWithShape="1">
          <a:blip r:embed="rId4">
            <a:extLst>
              <a:ext uri="{28A0092B-C50C-407E-A947-70E740481C1C}">
                <a14:useLocalDpi xmlns:a14="http://schemas.microsoft.com/office/drawing/2010/main" val="0"/>
              </a:ext>
            </a:extLst>
          </a:blip>
          <a:srcRect l="21762" r="21736"/>
          <a:stretch/>
        </p:blipFill>
        <p:spPr bwMode="auto">
          <a:xfrm>
            <a:off x="426084" y="930376"/>
            <a:ext cx="4105275" cy="57315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660825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0" name="Picture 10" descr="Israel Enhanc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5" y="0"/>
            <a:ext cx="475456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6086" name="Rectangle 6"/>
          <p:cNvSpPr>
            <a:spLocks noChangeArrowheads="1"/>
          </p:cNvSpPr>
          <p:nvPr/>
        </p:nvSpPr>
        <p:spPr bwMode="auto">
          <a:xfrm>
            <a:off x="4766438" y="930376"/>
            <a:ext cx="4377562" cy="766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4400" b="1" dirty="0">
                <a:solidFill>
                  <a:srgbClr val="FFFFFF"/>
                </a:solidFill>
                <a:latin typeface="Arial"/>
                <a:cs typeface="Arial"/>
              </a:rPr>
              <a:t>Israel Today</a:t>
            </a:r>
          </a:p>
        </p:txBody>
      </p:sp>
    </p:spTree>
    <p:extLst>
      <p:ext uri="{BB962C8B-B14F-4D97-AF65-F5344CB8AC3E}">
        <p14:creationId xmlns:p14="http://schemas.microsoft.com/office/powerpoint/2010/main" val="22943073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en-US" sz="7200" b="1" dirty="0">
                <a:effectLst>
                  <a:glow rad="127000">
                    <a:schemeClr val="tx1"/>
                  </a:glow>
                </a:effectLst>
                <a:latin typeface="Arial" charset="0"/>
                <a:ea typeface="ＭＳ Ｐゴシック" charset="0"/>
                <a:cs typeface="ＭＳ Ｐゴシック" charset="0"/>
              </a:rPr>
              <a:t>Israel</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effectLst>
                  <a:glow rad="127000">
                    <a:schemeClr val="tx1"/>
                  </a:glow>
                </a:effectLst>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5" name="Rectangle 2"/>
          <p:cNvSpPr txBox="1">
            <a:spLocks noChangeArrowheads="1"/>
          </p:cNvSpPr>
          <p:nvPr/>
        </p:nvSpPr>
        <p:spPr bwMode="auto">
          <a:xfrm>
            <a:off x="1" y="119553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effectLst>
                  <a:glow rad="127000">
                    <a:schemeClr val="tx1"/>
                  </a:glow>
                </a:effectLst>
                <a:latin typeface="Arial" charset="0"/>
                <a:ea typeface="ＭＳ Ｐゴシック" charset="0"/>
                <a:cs typeface="ＭＳ Ｐゴシック" charset="0"/>
              </a:rPr>
              <a:t>(AD 67-68)</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38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rael Map With Highway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00"/>
            <a:ext cx="9212846" cy="686629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 with Highways</a:t>
            </a:r>
          </a:p>
        </p:txBody>
      </p:sp>
    </p:spTree>
    <p:extLst>
      <p:ext uri="{BB962C8B-B14F-4D97-AF65-F5344CB8AC3E}">
        <p14:creationId xmlns:p14="http://schemas.microsoft.com/office/powerpoint/2010/main" val="22607812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a:extLst>
              <a:ext uri="{28A0092B-C50C-407E-A947-70E740481C1C}">
                <a14:useLocalDpi xmlns:a14="http://schemas.microsoft.com/office/drawing/2010/main" val="0"/>
              </a:ext>
            </a:extLst>
          </a:blip>
          <a:srcRect l="13588" t="6845" r="29533" b="29533"/>
          <a:stretch/>
        </p:blipFill>
        <p:spPr>
          <a:xfrm>
            <a:off x="1" y="1"/>
            <a:ext cx="9144000" cy="685800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en-US" altLang="zh-CN" sz="3200" b="1" dirty="0">
                <a:solidFill>
                  <a:schemeClr val="bg1"/>
                </a:solidFill>
                <a:latin typeface="Arial" charset="0"/>
              </a:rPr>
              <a:t>Promised Land Borders (Numbers 34)</a:t>
            </a:r>
            <a:endParaRPr kumimoji="1" lang="en-US" altLang="zh-CN" sz="2000" b="1" dirty="0">
              <a:solidFill>
                <a:schemeClr val="bg1"/>
              </a:solidFill>
              <a:latin typeface="Arial" charset="0"/>
            </a:endParaRPr>
          </a:p>
        </p:txBody>
      </p:sp>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485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Judah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Simeon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Reuben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Gad</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Ephraim</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Manasseh</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Naphtali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Asher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Zebulun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Issachar</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Benjamin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Levi</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23,000</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Spread Throughout Israel</a:t>
            </a:r>
          </a:p>
        </p:txBody>
      </p:sp>
      <p:sp>
        <p:nvSpPr>
          <p:cNvPr id="22" name="Text Box 3">
            <a:extLst>
              <a:ext uri="{FF2B5EF4-FFF2-40B4-BE49-F238E27FC236}">
                <a16:creationId xmlns:a16="http://schemas.microsoft.com/office/drawing/2014/main" id="{6CC1AE39-43F6-E040-ADA8-C60EB80714E9}"/>
              </a:ext>
            </a:extLst>
          </p:cNvPr>
          <p:cNvSpPr txBox="1">
            <a:spLocks noChangeArrowheads="1"/>
          </p:cNvSpPr>
          <p:nvPr/>
        </p:nvSpPr>
        <p:spPr bwMode="auto">
          <a:xfrm>
            <a:off x="6158879" y="54129"/>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rgbClr val="000000">
                      <a:alpha val="75000"/>
                    </a:srgbClr>
                  </a:glow>
                </a:effectLst>
                <a:latin typeface="Arial"/>
                <a:ea typeface="ＭＳ Ｐゴシック" charset="0"/>
                <a:cs typeface="Arial"/>
              </a:rPr>
              <a:t>Dan</a:t>
            </a:r>
            <a:br>
              <a:rPr lang="en-US" sz="2000" b="1" dirty="0">
                <a:solidFill>
                  <a:srgbClr val="FFFFFF"/>
                </a:solidFill>
                <a:effectLst>
                  <a:glow rad="101600">
                    <a:srgbClr val="000000">
                      <a:alpha val="75000"/>
                    </a:srgbClr>
                  </a:glow>
                </a:effectLst>
                <a:latin typeface="Arial"/>
                <a:ea typeface="ＭＳ Ｐゴシック" charset="0"/>
                <a:cs typeface="Arial"/>
              </a:rPr>
            </a:br>
            <a:r>
              <a:rPr lang="en-US" sz="2000" b="1" dirty="0">
                <a:solidFill>
                  <a:srgbClr val="FFFFFF"/>
                </a:solidFill>
                <a:effectLst>
                  <a:glow rad="101600">
                    <a:srgbClr val="000000">
                      <a:alpha val="75000"/>
                    </a:srgbClr>
                  </a:glow>
                </a:effectLst>
                <a:latin typeface="Arial"/>
                <a:ea typeface="ＭＳ Ｐゴシック" charset="0"/>
                <a:cs typeface="Arial"/>
              </a:rPr>
              <a:t>64,400</a:t>
            </a:r>
          </a:p>
        </p:txBody>
      </p:sp>
    </p:spTree>
    <p:extLst>
      <p:ext uri="{BB962C8B-B14F-4D97-AF65-F5344CB8AC3E}">
        <p14:creationId xmlns:p14="http://schemas.microsoft.com/office/powerpoint/2010/main" val="3521374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dissolve">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r="10670"/>
          <a:stretch/>
        </p:blipFill>
        <p:spPr>
          <a:xfrm>
            <a:off x="0" y="0"/>
            <a:ext cx="9144000" cy="6858000"/>
          </a:xfrm>
          <a:prstGeom prst="rect">
            <a:avLst/>
          </a:prstGeom>
        </p:spPr>
      </p:pic>
      <p:sp>
        <p:nvSpPr>
          <p:cNvPr id="8"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a:solidFill>
                  <a:srgbClr val="FFFFFF"/>
                </a:solidFill>
                <a:effectLst>
                  <a:glow rad="127000">
                    <a:srgbClr val="000000"/>
                  </a:glow>
                </a:effectLst>
                <a:latin typeface="Arial" charset="0"/>
                <a:ea typeface="ＭＳ Ｐゴシック" charset="0"/>
                <a:cs typeface="ＭＳ Ｐゴシック" charset="0"/>
              </a:rPr>
              <a:t>Tribal Boundaries of Israel</a:t>
            </a:r>
            <a:endParaRPr lang="en-US" sz="2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Dan</a:t>
            </a:r>
          </a:p>
        </p:txBody>
      </p:sp>
      <p:sp>
        <p:nvSpPr>
          <p:cNvPr id="10"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Judah</a:t>
            </a:r>
          </a:p>
        </p:txBody>
      </p:sp>
      <p:sp>
        <p:nvSpPr>
          <p:cNvPr id="11"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Simeon</a:t>
            </a:r>
          </a:p>
        </p:txBody>
      </p:sp>
      <p:sp>
        <p:nvSpPr>
          <p:cNvPr id="12"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13"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14"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15"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Ephraim</a:t>
            </a:r>
          </a:p>
        </p:txBody>
      </p:sp>
      <p:sp>
        <p:nvSpPr>
          <p:cNvPr id="16"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17"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Naphtali</a:t>
            </a:r>
          </a:p>
        </p:txBody>
      </p:sp>
      <p:sp>
        <p:nvSpPr>
          <p:cNvPr id="18"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Asher</a:t>
            </a:r>
          </a:p>
        </p:txBody>
      </p:sp>
      <p:sp>
        <p:nvSpPr>
          <p:cNvPr id="19"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Benjamin</a:t>
            </a:r>
          </a:p>
        </p:txBody>
      </p:sp>
      <p:sp>
        <p:nvSpPr>
          <p:cNvPr id="20"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Zebulun</a:t>
            </a:r>
          </a:p>
        </p:txBody>
      </p:sp>
      <p:sp>
        <p:nvSpPr>
          <p:cNvPr id="21"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Issachar</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(Numbers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Midianites (31)</a:t>
            </a:r>
          </a:p>
        </p:txBody>
      </p:sp>
    </p:spTree>
    <p:extLst>
      <p:ext uri="{BB962C8B-B14F-4D97-AF65-F5344CB8AC3E}">
        <p14:creationId xmlns:p14="http://schemas.microsoft.com/office/powerpoint/2010/main" val="1434025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ssolv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dissolv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34407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r="10670"/>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Eastern Tribes</a:t>
            </a: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Reuben</a:t>
            </a: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Gad</a:t>
            </a: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a:spcBef>
                <a:spcPct val="50000"/>
              </a:spcBef>
              <a:defRPr/>
            </a:pPr>
            <a:r>
              <a:rPr lang="en-US" b="1" kern="0" dirty="0">
                <a:solidFill>
                  <a:srgbClr val="FFFFFF"/>
                </a:solidFill>
                <a:effectLst>
                  <a:glow rad="101600">
                    <a:srgbClr val="000000">
                      <a:alpha val="75000"/>
                    </a:srgbClr>
                  </a:glow>
                </a:effectLst>
                <a:latin typeface="Arial"/>
                <a:ea typeface="ＭＳ Ｐゴシック"/>
                <a:cs typeface="Arial"/>
              </a:rPr>
              <a:t>Manasseh</a:t>
            </a: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en-US" sz="2800" dirty="0">
                <a:latin typeface="Verdana" charset="0"/>
                <a:ea typeface="ＭＳ Ｐゴシック" charset="0"/>
                <a:cs typeface="ＭＳ Ｐゴシック" charset="0"/>
              </a:rPr>
              <a:t>Final Preparations (Numbers 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Transjordan Settled (31–32)</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Midianites (31)</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Inheritances (32)</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Wandering Summary (33:1-49)</a:t>
            </a:r>
          </a:p>
          <a:p>
            <a:pPr marL="339725" indent="-3397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ＭＳ Ｐゴシック" pitchFamily="-111" charset="-128"/>
              </a:rPr>
              <a:t>Canaan Defined (33:50–36:13)</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Inheritance (33:50–34:29)</a:t>
            </a:r>
          </a:p>
          <a:p>
            <a:pPr marL="746125" lvl="1" indent="-288925" defTabSz="914400" fontAlgn="base">
              <a:spcBef>
                <a:spcPct val="20000"/>
              </a:spcBef>
              <a:spcAft>
                <a:spcPct val="0"/>
              </a:spcAft>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Levitical Cities (35)</a:t>
            </a:r>
          </a:p>
        </p:txBody>
      </p:sp>
    </p:spTree>
    <p:extLst>
      <p:ext uri="{BB962C8B-B14F-4D97-AF65-F5344CB8AC3E}">
        <p14:creationId xmlns:p14="http://schemas.microsoft.com/office/powerpoint/2010/main" val="74986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407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407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07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407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4407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en-US" dirty="0">
                <a:solidFill>
                  <a:srgbClr val="FFFFFF"/>
                </a:solidFill>
                <a:latin typeface="Arial"/>
                <a:ea typeface="ＭＳ Ｐゴシック" charset="0"/>
                <a:cs typeface="Arial"/>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Fertile Crescent</a:t>
            </a: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914400" eaLnBrk="0" fontAlgn="t" hangingPunct="0">
              <a:spcBef>
                <a:spcPct val="50000"/>
              </a:spcBef>
              <a:spcAft>
                <a:spcPct val="0"/>
              </a:spcAft>
            </a:pPr>
            <a:r>
              <a:rPr lang="en-US" sz="2400" b="1">
                <a:solidFill>
                  <a:srgbClr val="FFFFFF"/>
                </a:solidFill>
                <a:cs typeface="Arial" charset="0"/>
              </a:rPr>
              <a:t>28</a:t>
            </a:r>
          </a:p>
        </p:txBody>
      </p:sp>
      <p:sp>
        <p:nvSpPr>
          <p:cNvPr id="9223" name="Text Box 7"/>
          <p:cNvSpPr txBox="1">
            <a:spLocks noChangeArrowheads="1"/>
          </p:cNvSpPr>
          <p:nvPr/>
        </p:nvSpPr>
        <p:spPr bwMode="auto">
          <a:xfrm>
            <a:off x="1192213" y="5181600"/>
            <a:ext cx="1893887"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800" b="1" dirty="0">
                <a:solidFill>
                  <a:srgbClr val="FFFFFF"/>
                </a:solidFill>
                <a:effectLst>
                  <a:glow rad="203200">
                    <a:srgbClr val="000514">
                      <a:alpha val="88000"/>
                    </a:srgbClr>
                  </a:glow>
                </a:effectLst>
                <a:latin typeface="Arial"/>
                <a:cs typeface="Arial"/>
              </a:rPr>
              <a:t>Egypt</a:t>
            </a:r>
          </a:p>
        </p:txBody>
      </p:sp>
      <p:sp>
        <p:nvSpPr>
          <p:cNvPr id="9224" name="Text Box 8"/>
          <p:cNvSpPr txBox="1">
            <a:spLocks noChangeArrowheads="1"/>
          </p:cNvSpPr>
          <p:nvPr/>
        </p:nvSpPr>
        <p:spPr bwMode="auto">
          <a:xfrm>
            <a:off x="2590800" y="4419600"/>
            <a:ext cx="1793875"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800" b="1">
                <a:solidFill>
                  <a:srgbClr val="FFFFFF"/>
                </a:solidFill>
                <a:effectLst>
                  <a:glow rad="203200">
                    <a:srgbClr val="000514">
                      <a:alpha val="88000"/>
                    </a:srgbClr>
                  </a:glow>
                </a:effectLst>
                <a:latin typeface="Arial"/>
                <a:cs typeface="Arial"/>
              </a:rPr>
              <a:t>Israel</a:t>
            </a:r>
          </a:p>
        </p:txBody>
      </p:sp>
      <p:sp>
        <p:nvSpPr>
          <p:cNvPr id="9225" name="Text Box 9"/>
          <p:cNvSpPr txBox="1">
            <a:spLocks noChangeArrowheads="1"/>
          </p:cNvSpPr>
          <p:nvPr/>
        </p:nvSpPr>
        <p:spPr bwMode="auto">
          <a:xfrm>
            <a:off x="5105400" y="3962400"/>
            <a:ext cx="1312863"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800" b="1" dirty="0">
                <a:solidFill>
                  <a:srgbClr val="FFFFFF"/>
                </a:solidFill>
                <a:effectLst>
                  <a:glow rad="203200">
                    <a:srgbClr val="000514">
                      <a:alpha val="88000"/>
                    </a:srgbClr>
                  </a:glow>
                </a:effectLst>
                <a:latin typeface="Arial"/>
                <a:cs typeface="Arial"/>
              </a:rPr>
              <a:t>Iraq</a:t>
            </a:r>
          </a:p>
        </p:txBody>
      </p:sp>
    </p:spTree>
    <p:extLst>
      <p:ext uri="{BB962C8B-B14F-4D97-AF65-F5344CB8AC3E}">
        <p14:creationId xmlns:p14="http://schemas.microsoft.com/office/powerpoint/2010/main" val="3545261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a:extLst>
              <a:ext uri="{28A0092B-C50C-407E-A947-70E740481C1C}">
                <a14:useLocalDpi xmlns:a14="http://schemas.microsoft.com/office/drawing/2010/main" val="0"/>
              </a:ext>
            </a:extLst>
          </a:blip>
          <a:srcRect l="47218" t="22709" r="38177"/>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Og</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8825" y="782290"/>
            <a:ext cx="208698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fontAlgn="base">
              <a:spcBef>
                <a:spcPct val="50000"/>
              </a:spcBef>
              <a:spcAft>
                <a:spcPct val="0"/>
              </a:spcAft>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Sihon</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fontAlgn="base">
              <a:spcBef>
                <a:spcPct val="50000"/>
              </a:spcBef>
              <a:spcAft>
                <a:spcPct val="0"/>
              </a:spcAft>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Edrei</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rPr>
              <a:t>Transjordan Events</a:t>
            </a:r>
          </a:p>
        </p:txBody>
      </p:sp>
      <p:pic>
        <p:nvPicPr>
          <p:cNvPr id="292866" name="Picture 4"/>
          <p:cNvPicPr>
            <a:picLocks noChangeAspect="1" noChangeArrowheads="1"/>
          </p:cNvPicPr>
          <p:nvPr/>
        </p:nvPicPr>
        <p:blipFill>
          <a:blip r:embed="rId4">
            <a:extLst>
              <a:ext uri="{28A0092B-C50C-407E-A947-70E740481C1C}">
                <a14:useLocalDpi xmlns:a14="http://schemas.microsoft.com/office/drawing/2010/main" val="0"/>
              </a:ext>
            </a:extLst>
          </a:blip>
          <a:srcRect t="23529"/>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defRPr/>
            </a:pPr>
            <a:r>
              <a:rPr kumimoji="1" lang="en-US" sz="3200" b="1" dirty="0">
                <a:solidFill>
                  <a:srgbClr val="FFFFFF"/>
                </a:solidFill>
                <a:latin typeface="Arial" charset="0"/>
                <a:ea typeface="ＭＳ Ｐゴシック" charset="0"/>
                <a:cs typeface="Arial" charset="0"/>
              </a:rPr>
              <a:t>Victory over </a:t>
            </a:r>
            <a:r>
              <a:rPr kumimoji="1" lang="en-US" sz="3200" b="1" dirty="0" err="1">
                <a:solidFill>
                  <a:srgbClr val="FFFFFF"/>
                </a:solidFill>
                <a:latin typeface="Arial" charset="0"/>
                <a:ea typeface="ＭＳ Ｐゴシック" charset="0"/>
                <a:cs typeface="Arial" charset="0"/>
              </a:rPr>
              <a:t>Sihon</a:t>
            </a:r>
            <a:r>
              <a:rPr kumimoji="1" lang="en-US" sz="3200" b="1" dirty="0">
                <a:solidFill>
                  <a:srgbClr val="FFFFFF"/>
                </a:solidFill>
                <a:latin typeface="Arial" charset="0"/>
                <a:ea typeface="ＭＳ Ｐゴシック" charset="0"/>
                <a:cs typeface="Arial" charset="0"/>
              </a:rPr>
              <a:t> and </a:t>
            </a:r>
            <a:r>
              <a:rPr kumimoji="1" lang="en-US" sz="3200" b="1" dirty="0" err="1">
                <a:solidFill>
                  <a:srgbClr val="FFFFFF"/>
                </a:solidFill>
                <a:latin typeface="Arial" charset="0"/>
                <a:ea typeface="ＭＳ Ｐゴシック" charset="0"/>
                <a:cs typeface="Arial" charset="0"/>
              </a:rPr>
              <a:t>Og</a:t>
            </a:r>
            <a:r>
              <a:rPr kumimoji="1" lang="en-US" sz="3200" b="1" dirty="0">
                <a:solidFill>
                  <a:srgbClr val="FFFFFF"/>
                </a:solidFill>
                <a:latin typeface="Arial" charset="0"/>
                <a:ea typeface="ＭＳ Ｐゴシック" charset="0"/>
                <a:cs typeface="Arial" charset="0"/>
              </a:rPr>
              <a:t> (Num. 21)</a:t>
            </a:r>
          </a:p>
          <a:p>
            <a:pPr marL="342900" indent="-342900" defTabSz="914400" fontAlgn="base">
              <a:lnSpc>
                <a:spcPct val="90000"/>
              </a:lnSpc>
              <a:spcBef>
                <a:spcPct val="20000"/>
              </a:spcBef>
              <a:spcAft>
                <a:spcPct val="0"/>
              </a:spcAft>
              <a:buFontTx/>
              <a:buChar char="•"/>
              <a:defRPr/>
            </a:pPr>
            <a:r>
              <a:rPr kumimoji="1" lang="en-US" sz="3200" b="1" dirty="0">
                <a:solidFill>
                  <a:srgbClr val="FFFFFF"/>
                </a:solidFill>
                <a:latin typeface="Arial" charset="0"/>
                <a:ea typeface="ＭＳ Ｐゴシック" charset="0"/>
                <a:cs typeface="Arial" charset="0"/>
              </a:rPr>
              <a:t>Balak fails to turn God against Israel–blessing by Balaam (Num. 22–24)</a:t>
            </a:r>
          </a:p>
          <a:p>
            <a:pPr defTabSz="914400" fontAlgn="base">
              <a:lnSpc>
                <a:spcPct val="90000"/>
              </a:lnSpc>
              <a:spcBef>
                <a:spcPct val="20000"/>
              </a:spcBef>
              <a:spcAft>
                <a:spcPct val="0"/>
              </a:spcAft>
              <a:buFont typeface="Wingdings" charset="0"/>
              <a:buNone/>
              <a:defRPr/>
            </a:pPr>
            <a:endParaRPr kumimoji="1" lang="en-US" sz="3200" b="1" dirty="0">
              <a:solidFill>
                <a:srgbClr val="FFFFFF"/>
              </a:solidFill>
              <a:latin typeface="Arial" charset="0"/>
              <a:ea typeface="ＭＳ Ｐゴシック" charset="0"/>
              <a:cs typeface="Arial"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Jahaz</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40135054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a:extLst>
              <a:ext uri="{28A0092B-C50C-407E-A947-70E740481C1C}">
                <a14:useLocalDpi xmlns:a14="http://schemas.microsoft.com/office/drawing/2010/main" val="0"/>
              </a:ext>
            </a:extLst>
          </a:blip>
          <a:srcRect l="47218" t="22709" r="38177"/>
          <a:stretch/>
        </p:blipFill>
        <p:spPr>
          <a:xfrm>
            <a:off x="-76201" y="0"/>
            <a:ext cx="3079751" cy="6934200"/>
          </a:xfrm>
          <a:prstGeom prst="rect">
            <a:avLst/>
          </a:prstGeom>
        </p:spPr>
      </p:pic>
      <p:pic>
        <p:nvPicPr>
          <p:cNvPr id="301057" name="Picture 4"/>
          <p:cNvPicPr>
            <a:picLocks noChangeAspect="1" noChangeArrowheads="1"/>
          </p:cNvPicPr>
          <p:nvPr/>
        </p:nvPicPr>
        <p:blipFill>
          <a:blip r:embed="rId4">
            <a:extLst>
              <a:ext uri="{28A0092B-C50C-407E-A947-70E740481C1C}">
                <a14:useLocalDpi xmlns:a14="http://schemas.microsoft.com/office/drawing/2010/main" val="0"/>
              </a:ext>
            </a:extLst>
          </a:blip>
          <a:srcRect t="23529"/>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kumimoji="1" lang="en-US" sz="3200" b="1" dirty="0">
                <a:solidFill>
                  <a:srgbClr val="FFFFFF"/>
                </a:solidFill>
                <a:latin typeface="Arial" charset="0"/>
                <a:cs typeface="Arial" charset="0"/>
              </a:rPr>
              <a:t>Victory over </a:t>
            </a:r>
            <a:r>
              <a:rPr kumimoji="1" lang="en-US" sz="3200" b="1" dirty="0" err="1">
                <a:solidFill>
                  <a:srgbClr val="FFFFFF"/>
                </a:solidFill>
                <a:latin typeface="Arial" charset="0"/>
                <a:cs typeface="Arial" charset="0"/>
              </a:rPr>
              <a:t>Sihon</a:t>
            </a:r>
            <a:r>
              <a:rPr kumimoji="1" lang="en-US" sz="3200" b="1" dirty="0">
                <a:solidFill>
                  <a:srgbClr val="FFFFFF"/>
                </a:solidFill>
                <a:latin typeface="Arial" charset="0"/>
                <a:cs typeface="Arial" charset="0"/>
              </a:rPr>
              <a:t> and </a:t>
            </a:r>
            <a:r>
              <a:rPr kumimoji="1" lang="en-US" sz="3200" b="1" dirty="0" err="1">
                <a:solidFill>
                  <a:srgbClr val="FFFFFF"/>
                </a:solidFill>
                <a:latin typeface="Arial" charset="0"/>
                <a:cs typeface="Arial" charset="0"/>
              </a:rPr>
              <a:t>Og</a:t>
            </a:r>
            <a:r>
              <a:rPr kumimoji="1" lang="en-US" sz="3200" b="1" dirty="0">
                <a:solidFill>
                  <a:srgbClr val="FFFFFF"/>
                </a:solidFill>
                <a:latin typeface="Arial" charset="0"/>
                <a:cs typeface="Arial" charset="0"/>
              </a:rPr>
              <a:t> (Num. 21)</a:t>
            </a:r>
          </a:p>
          <a:p>
            <a:pPr marL="342900" indent="-342900" defTabSz="914400">
              <a:lnSpc>
                <a:spcPct val="90000"/>
              </a:lnSpc>
              <a:spcBef>
                <a:spcPct val="20000"/>
              </a:spcBef>
              <a:buFontTx/>
              <a:buChar char="•"/>
            </a:pPr>
            <a:r>
              <a:rPr kumimoji="1" lang="en-US" sz="3200" b="1" dirty="0">
                <a:solidFill>
                  <a:srgbClr val="FFFFFF"/>
                </a:solidFill>
                <a:latin typeface="Arial" charset="0"/>
                <a:cs typeface="Arial" charset="0"/>
              </a:rPr>
              <a:t>Balak fails to turn God against Israel–blessing by Balaam (Num. 22–24)</a:t>
            </a:r>
          </a:p>
          <a:p>
            <a:pPr marL="342900" indent="-342900" defTabSz="914400">
              <a:lnSpc>
                <a:spcPct val="90000"/>
              </a:lnSpc>
              <a:spcBef>
                <a:spcPct val="20000"/>
              </a:spcBef>
              <a:buFontTx/>
              <a:buChar char="•"/>
            </a:pPr>
            <a:r>
              <a:rPr kumimoji="1" lang="en-US" sz="3200" b="1" dirty="0">
                <a:solidFill>
                  <a:srgbClr val="FFFFFF"/>
                </a:solidFill>
                <a:latin typeface="Arial" charset="0"/>
                <a:cs typeface="Arial" charset="0"/>
              </a:rPr>
              <a:t>Balak succeeds to turn Israel against God–immorality at Beth-</a:t>
            </a:r>
            <a:r>
              <a:rPr kumimoji="1" lang="en-US" sz="3200" b="1" dirty="0" err="1">
                <a:solidFill>
                  <a:srgbClr val="FFFFFF"/>
                </a:solidFill>
                <a:latin typeface="Arial" charset="0"/>
                <a:cs typeface="Arial" charset="0"/>
              </a:rPr>
              <a:t>peor</a:t>
            </a:r>
            <a:r>
              <a:rPr kumimoji="1" lang="en-US" sz="3200" b="1" dirty="0">
                <a:solidFill>
                  <a:srgbClr val="FFFFFF"/>
                </a:solidFill>
                <a:latin typeface="Arial" charset="0"/>
                <a:cs typeface="Arial" charset="0"/>
              </a:rPr>
              <a:t> (Num. 25)</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en-US" sz="5400" b="1" dirty="0">
                <a:effectLst>
                  <a:glow rad="165100">
                    <a:schemeClr val="tx1">
                      <a:alpha val="96000"/>
                    </a:schemeClr>
                  </a:glow>
                </a:effectLst>
                <a:latin typeface="Arial" charset="0"/>
              </a:rPr>
              <a:t>Transjordan Events</a:t>
            </a: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effectLst>
                  <a:glow rad="127000">
                    <a:schemeClr val="tx1"/>
                  </a:glow>
                </a:effectLst>
                <a:latin typeface="Arial" charset="0"/>
                <a:ea typeface="ＭＳ Ｐゴシック" charset="0"/>
                <a:cs typeface="ＭＳ Ｐゴシック" charset="0"/>
              </a:rPr>
              <a:t>Beth-</a:t>
            </a:r>
            <a:r>
              <a:rPr lang="en-US" sz="2400" b="1" i="1" dirty="0" err="1">
                <a:effectLst>
                  <a:glow rad="127000">
                    <a:schemeClr val="tx1"/>
                  </a:glow>
                </a:effectLst>
                <a:latin typeface="Arial" charset="0"/>
                <a:ea typeface="ＭＳ Ｐゴシック" charset="0"/>
                <a:cs typeface="ＭＳ Ｐゴシック" charset="0"/>
              </a:rPr>
              <a:t>peor</a:t>
            </a:r>
            <a:endParaRPr lang="en-US" sz="2800" b="1" i="1" dirty="0">
              <a:effectLst>
                <a:glow rad="127000">
                  <a:schemeClr val="tx1"/>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27251132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2500"/>
                            </p:stCondLst>
                            <p:childTnLst>
                              <p:par>
                                <p:cTn id="12" presetID="3"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linds(horizontal)">
                                      <p:cBhvr>
                                        <p:cTn id="14" dur="500"/>
                                        <p:tgtEl>
                                          <p:spTgt spid="19"/>
                                        </p:tgtEl>
                                      </p:cBhvr>
                                    </p:animEffect>
                                  </p:childTnLst>
                                </p:cTn>
                              </p:par>
                            </p:childTnLst>
                          </p:cTn>
                        </p:par>
                        <p:par>
                          <p:cTn id="15" fill="hold">
                            <p:stCondLst>
                              <p:cond delay="3000"/>
                            </p:stCondLst>
                            <p:childTnLst>
                              <p:par>
                                <p:cTn id="16" presetID="3"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13" name="Text Box 9"/>
          <p:cNvSpPr txBox="1">
            <a:spLocks noChangeArrowheads="1"/>
          </p:cNvSpPr>
          <p:nvPr/>
        </p:nvSpPr>
        <p:spPr bwMode="auto">
          <a:xfrm>
            <a:off x="2300275" y="4092227"/>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Gilgal</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endParaRPr lang="en-US" sz="28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32" name="Rounded Rectangular Callout 31"/>
          <p:cNvSpPr/>
          <p:nvPr/>
        </p:nvSpPr>
        <p:spPr>
          <a:xfrm>
            <a:off x="-97222" y="48689"/>
            <a:ext cx="5862685" cy="3614599"/>
          </a:xfrm>
          <a:prstGeom prst="wedgeRoundRectCallout">
            <a:avLst>
              <a:gd name="adj1" fmla="val 33600"/>
              <a:gd name="adj2" fmla="val 6814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97222" y="123858"/>
            <a:ext cx="5862684" cy="35394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At that time the Lord told Joshua, 'Make flint knives and circumcise this second generation of Israelites.'  </a:t>
            </a:r>
            <a:r>
              <a:rPr lang="en-US" sz="2800" b="1" baseline="30000" dirty="0">
                <a:solidFill>
                  <a:srgbClr val="000000"/>
                </a:solidFill>
                <a:latin typeface="Arial"/>
                <a:cs typeface="Arial"/>
              </a:rPr>
              <a:t>3</a:t>
            </a:r>
            <a:r>
              <a:rPr lang="en-US" sz="2800" b="1" dirty="0">
                <a:solidFill>
                  <a:srgbClr val="000000"/>
                </a:solidFill>
                <a:latin typeface="Arial"/>
                <a:cs typeface="Arial"/>
              </a:rPr>
              <a:t>So Joshua made flint knives and circumcised the entire male population of Israel at Gibeath-haaraloth</a:t>
            </a:r>
            <a:r>
              <a:rPr lang="ru-RU" sz="2800" b="1" dirty="0">
                <a:solidFill>
                  <a:srgbClr val="000000"/>
                </a:solidFill>
                <a:latin typeface="Arial"/>
                <a:cs typeface="Arial"/>
              </a:rPr>
              <a:t>"</a:t>
            </a:r>
            <a:r>
              <a:rPr lang="en-US" sz="2800" b="1" dirty="0">
                <a:solidFill>
                  <a:srgbClr val="000000"/>
                </a:solidFill>
                <a:latin typeface="Arial"/>
                <a:cs typeface="Arial"/>
              </a:rPr>
              <a:t> (Joshua 5:2-3 NLT).</a:t>
            </a:r>
          </a:p>
        </p:txBody>
      </p:sp>
      <p:sp>
        <p:nvSpPr>
          <p:cNvPr id="53" name="Text Box 20"/>
          <p:cNvSpPr txBox="1">
            <a:spLocks noChangeArrowheads="1"/>
          </p:cNvSpPr>
          <p:nvPr/>
        </p:nvSpPr>
        <p:spPr bwMode="auto">
          <a:xfrm>
            <a:off x="6024530" y="4070172"/>
            <a:ext cx="2367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ea typeface="+mn-ea"/>
                <a:cs typeface="Arial"/>
              </a:rPr>
              <a:t>Acacia Grove</a:t>
            </a:r>
          </a:p>
        </p:txBody>
      </p:sp>
      <p:sp>
        <p:nvSpPr>
          <p:cNvPr id="55" name="Line 17"/>
          <p:cNvSpPr>
            <a:spLocks noChangeShapeType="1"/>
          </p:cNvSpPr>
          <p:nvPr/>
        </p:nvSpPr>
        <p:spPr bwMode="auto">
          <a:xfrm rot="21079435" flipH="1">
            <a:off x="4328287" y="4754525"/>
            <a:ext cx="327183" cy="35737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Jericho</a:t>
            </a:r>
          </a:p>
        </p:txBody>
      </p:sp>
      <p:sp>
        <p:nvSpPr>
          <p:cNvPr id="63" name="Line 17"/>
          <p:cNvSpPr>
            <a:spLocks noChangeShapeType="1"/>
          </p:cNvSpPr>
          <p:nvPr/>
        </p:nvSpPr>
        <p:spPr bwMode="auto">
          <a:xfrm rot="21079435" flipH="1" flipV="1">
            <a:off x="4830587" y="4571138"/>
            <a:ext cx="1077511" cy="164420"/>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grpSp>
        <p:nvGrpSpPr>
          <p:cNvPr id="22" name="Group 21"/>
          <p:cNvGrpSpPr/>
          <p:nvPr/>
        </p:nvGrpSpPr>
        <p:grpSpPr>
          <a:xfrm>
            <a:off x="4121948" y="5122910"/>
            <a:ext cx="369930" cy="380904"/>
            <a:chOff x="1293990" y="4843883"/>
            <a:chExt cx="369930" cy="380904"/>
          </a:xfrm>
        </p:grpSpPr>
        <p:sp>
          <p:nvSpPr>
            <p:cNvPr id="2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25" name="Group 22"/>
          <p:cNvGrpSpPr>
            <a:grpSpLocks/>
          </p:cNvGrpSpPr>
          <p:nvPr/>
        </p:nvGrpSpPr>
        <p:grpSpPr bwMode="auto">
          <a:xfrm>
            <a:off x="4658043" y="4541528"/>
            <a:ext cx="206082" cy="218368"/>
            <a:chOff x="6972297" y="5071534"/>
            <a:chExt cx="206026" cy="218421"/>
          </a:xfrm>
        </p:grpSpPr>
        <p:sp>
          <p:nvSpPr>
            <p:cNvPr id="26"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 name="Title 2"/>
          <p:cNvSpPr>
            <a:spLocks noGrp="1"/>
          </p:cNvSpPr>
          <p:nvPr>
            <p:ph type="ctrTitle"/>
          </p:nvPr>
        </p:nvSpPr>
        <p:spPr>
          <a:xfrm>
            <a:off x="5914335" y="495218"/>
            <a:ext cx="3229665" cy="2308324"/>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fontAlgn="auto" hangingPunct="1">
              <a:spcBef>
                <a:spcPct val="50000"/>
              </a:spcBef>
              <a:spcAft>
                <a:spcPts val="0"/>
              </a:spcAft>
            </a:pPr>
            <a:r>
              <a:rPr lang="en-US" sz="3600" b="1" kern="1200">
                <a:solidFill>
                  <a:srgbClr val="FFFFFF"/>
                </a:solidFill>
                <a:effectLst>
                  <a:glow rad="101600">
                    <a:srgbClr val="000000">
                      <a:alpha val="75000"/>
                    </a:srgbClr>
                  </a:glow>
                </a:effectLst>
                <a:ea typeface="+mn-ea"/>
              </a:rPr>
              <a:t>Taking Care of Priorities</a:t>
            </a:r>
            <a:br>
              <a:rPr lang="en-US" sz="3600" b="1" kern="1200">
                <a:solidFill>
                  <a:srgbClr val="FFFFFF"/>
                </a:solidFill>
                <a:effectLst>
                  <a:glow rad="101600">
                    <a:srgbClr val="000000">
                      <a:alpha val="75000"/>
                    </a:srgbClr>
                  </a:glow>
                </a:effectLst>
                <a:ea typeface="+mn-ea"/>
              </a:rPr>
            </a:br>
            <a:r>
              <a:rPr lang="en-US" sz="3600" b="1" kern="1200">
                <a:solidFill>
                  <a:srgbClr val="FFFFFF"/>
                </a:solidFill>
                <a:effectLst>
                  <a:glow rad="101600">
                    <a:srgbClr val="000000">
                      <a:alpha val="75000"/>
                    </a:srgbClr>
                  </a:glow>
                </a:effectLst>
                <a:ea typeface="+mn-ea"/>
              </a:rPr>
              <a:t>(Josh 3:2; 5:2-3)</a:t>
            </a:r>
          </a:p>
        </p:txBody>
      </p:sp>
    </p:spTree>
    <p:extLst>
      <p:ext uri="{BB962C8B-B14F-4D97-AF65-F5344CB8AC3E}">
        <p14:creationId xmlns:p14="http://schemas.microsoft.com/office/powerpoint/2010/main" val="34577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right)">
                                      <p:cBhvr>
                                        <p:cTn id="7" dur="500"/>
                                        <p:tgtEl>
                                          <p:spTgt spid="6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right)">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19202"/>
            <a:ext cx="9144000" cy="6866182"/>
          </a:xfrm>
          <a:prstGeom prst="rect">
            <a:avLst/>
          </a:prstGeom>
        </p:spPr>
      </p:pic>
      <p:sp>
        <p:nvSpPr>
          <p:cNvPr id="900098" name="Rectangle 2"/>
          <p:cNvSpPr>
            <a:spLocks noGrp="1" noChangeArrowheads="1"/>
          </p:cNvSpPr>
          <p:nvPr>
            <p:ph type="ctrTitle"/>
          </p:nvPr>
        </p:nvSpPr>
        <p:spPr>
          <a:xfrm>
            <a:off x="-1" y="43013"/>
            <a:ext cx="5198129" cy="1352596"/>
          </a:xfrm>
          <a:effectLst>
            <a:outerShdw blurRad="63500" dist="35921" dir="2700000" algn="ctr" rotWithShape="0">
              <a:schemeClr val="tx2">
                <a:alpha val="74998"/>
              </a:schemeClr>
            </a:outerShdw>
          </a:effec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Tribes of Blessing &amp; Cursing at Shechem</a:t>
            </a:r>
          </a:p>
        </p:txBody>
      </p:sp>
      <p:sp>
        <p:nvSpPr>
          <p:cNvPr id="7" name="Text Box 3"/>
          <p:cNvSpPr txBox="1">
            <a:spLocks noChangeArrowheads="1"/>
          </p:cNvSpPr>
          <p:nvPr/>
        </p:nvSpPr>
        <p:spPr bwMode="auto">
          <a:xfrm>
            <a:off x="7095479" y="-243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Simeon</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Manasseh</a:t>
            </a:r>
          </a:p>
        </p:txBody>
      </p:sp>
      <p:sp>
        <p:nvSpPr>
          <p:cNvPr id="13" name="Text Box 9"/>
          <p:cNvSpPr txBox="1">
            <a:spLocks noChangeArrowheads="1"/>
          </p:cNvSpPr>
          <p:nvPr/>
        </p:nvSpPr>
        <p:spPr bwMode="auto">
          <a:xfrm>
            <a:off x="5205976" y="320885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Ephraim</a:t>
            </a:r>
          </a:p>
        </p:txBody>
      </p:sp>
      <p:sp>
        <p:nvSpPr>
          <p:cNvPr id="14" name="Text Box 10"/>
          <p:cNvSpPr txBox="1">
            <a:spLocks noChangeArrowheads="1"/>
          </p:cNvSpPr>
          <p:nvPr/>
        </p:nvSpPr>
        <p:spPr bwMode="auto">
          <a:xfrm>
            <a:off x="4519642" y="220486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Manasseh</a:t>
            </a:r>
          </a:p>
        </p:txBody>
      </p:sp>
      <p:sp>
        <p:nvSpPr>
          <p:cNvPr id="19" name="Text Box 15"/>
          <p:cNvSpPr txBox="1">
            <a:spLocks noChangeArrowheads="1"/>
          </p:cNvSpPr>
          <p:nvPr/>
        </p:nvSpPr>
        <p:spPr bwMode="auto">
          <a:xfrm rot="17190594">
            <a:off x="5461407" y="3699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Asher</a:t>
            </a:r>
          </a:p>
        </p:txBody>
      </p:sp>
      <p:sp>
        <p:nvSpPr>
          <p:cNvPr id="21" name="Line 17"/>
          <p:cNvSpPr>
            <a:spLocks noChangeShapeType="1"/>
          </p:cNvSpPr>
          <p:nvPr/>
        </p:nvSpPr>
        <p:spPr bwMode="auto">
          <a:xfrm rot="21079435">
            <a:off x="5729337" y="2047870"/>
            <a:ext cx="792440" cy="12917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mn-ea"/>
              <a:cs typeface="Arial"/>
            </a:endParaRPr>
          </a:p>
        </p:txBody>
      </p:sp>
      <p:sp>
        <p:nvSpPr>
          <p:cNvPr id="22" name="Line 18"/>
          <p:cNvSpPr>
            <a:spLocks noChangeShapeType="1"/>
          </p:cNvSpPr>
          <p:nvPr/>
        </p:nvSpPr>
        <p:spPr bwMode="auto">
          <a:xfrm rot="21079435">
            <a:off x="4976842" y="1667793"/>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mn-ea"/>
              <a:cs typeface="Arial"/>
            </a:endParaRPr>
          </a:p>
        </p:txBody>
      </p:sp>
      <p:sp>
        <p:nvSpPr>
          <p:cNvPr id="17" name="Text Box 13"/>
          <p:cNvSpPr txBox="1">
            <a:spLocks noChangeArrowheads="1"/>
          </p:cNvSpPr>
          <p:nvPr/>
        </p:nvSpPr>
        <p:spPr bwMode="auto">
          <a:xfrm>
            <a:off x="2876255" y="1340768"/>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Zebulun</a:t>
            </a:r>
          </a:p>
        </p:txBody>
      </p:sp>
      <p:sp>
        <p:nvSpPr>
          <p:cNvPr id="18" name="Text Box 14"/>
          <p:cNvSpPr txBox="1">
            <a:spLocks noChangeArrowheads="1"/>
          </p:cNvSpPr>
          <p:nvPr/>
        </p:nvSpPr>
        <p:spPr bwMode="auto">
          <a:xfrm>
            <a:off x="3149143" y="1772816"/>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Issachar</a:t>
            </a:r>
          </a:p>
        </p:txBody>
      </p:sp>
      <p:sp>
        <p:nvSpPr>
          <p:cNvPr id="27" name="Text Box 4"/>
          <p:cNvSpPr txBox="1">
            <a:spLocks noChangeArrowheads="1"/>
          </p:cNvSpPr>
          <p:nvPr/>
        </p:nvSpPr>
        <p:spPr bwMode="auto">
          <a:xfrm>
            <a:off x="42606" y="5640026"/>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Blessing Tribes on Gerizim </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Cursing Tribes on Ebal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28188" y="1210225"/>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Deuteronomy 27:12-13</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 8:33</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4976009" y="4163749"/>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mn-ea"/>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Benjamin</a:t>
            </a:r>
          </a:p>
        </p:txBody>
      </p:sp>
      <p:sp>
        <p:nvSpPr>
          <p:cNvPr id="35" name="Text Box 5">
            <a:extLst>
              <a:ext uri="{FF2B5EF4-FFF2-40B4-BE49-F238E27FC236}">
                <a16:creationId xmlns:a16="http://schemas.microsoft.com/office/drawing/2014/main" id="{783C7DAE-0736-3440-ADFF-0783A66AA9AB}"/>
              </a:ext>
            </a:extLst>
          </p:cNvPr>
          <p:cNvSpPr txBox="1">
            <a:spLocks noChangeArrowheads="1"/>
          </p:cNvSpPr>
          <p:nvPr/>
        </p:nvSpPr>
        <p:spPr bwMode="auto">
          <a:xfrm>
            <a:off x="3986999" y="304083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Levi</a:t>
            </a:r>
          </a:p>
        </p:txBody>
      </p:sp>
      <p:pic>
        <p:nvPicPr>
          <p:cNvPr id="2" name="Picture 1">
            <a:extLst>
              <a:ext uri="{FF2B5EF4-FFF2-40B4-BE49-F238E27FC236}">
                <a16:creationId xmlns:a16="http://schemas.microsoft.com/office/drawing/2014/main" id="{508A40B2-48D1-BE4C-92EC-95AFDF6B92CA}"/>
              </a:ext>
            </a:extLst>
          </p:cNvPr>
          <p:cNvPicPr>
            <a:picLocks noChangeAspect="1"/>
          </p:cNvPicPr>
          <p:nvPr/>
        </p:nvPicPr>
        <p:blipFill>
          <a:blip r:embed="rId4"/>
          <a:stretch>
            <a:fillRect/>
          </a:stretch>
        </p:blipFill>
        <p:spPr>
          <a:xfrm>
            <a:off x="5873061" y="2637382"/>
            <a:ext cx="368300" cy="381000"/>
          </a:xfrm>
          <a:prstGeom prst="rect">
            <a:avLst/>
          </a:prstGeom>
        </p:spPr>
      </p:pic>
      <p:sp>
        <p:nvSpPr>
          <p:cNvPr id="26" name="Text Box 10">
            <a:extLst>
              <a:ext uri="{FF2B5EF4-FFF2-40B4-BE49-F238E27FC236}">
                <a16:creationId xmlns:a16="http://schemas.microsoft.com/office/drawing/2014/main" id="{32BE6C72-BE9E-CB44-A0C4-BE6B9436F354}"/>
              </a:ext>
            </a:extLst>
          </p:cNvPr>
          <p:cNvSpPr txBox="1">
            <a:spLocks noChangeArrowheads="1"/>
          </p:cNvSpPr>
          <p:nvPr/>
        </p:nvSpPr>
        <p:spPr bwMode="auto">
          <a:xfrm>
            <a:off x="4092084" y="2811877"/>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Shechem</a:t>
            </a:r>
          </a:p>
        </p:txBody>
      </p:sp>
    </p:spTree>
    <p:extLst>
      <p:ext uri="{BB962C8B-B14F-4D97-AF65-F5344CB8AC3E}">
        <p14:creationId xmlns:p14="http://schemas.microsoft.com/office/powerpoint/2010/main" val="3245245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ssolv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500"/>
                                        <p:tgtEl>
                                          <p:spTgt spid="17"/>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dissolve">
                                      <p:cBhvr>
                                        <p:cTn id="63" dur="500"/>
                                        <p:tgtEl>
                                          <p:spTgt spid="18"/>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dissolv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dissolv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dissolve">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dissolv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7"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Transjordan Tribes</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Manasseh</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b="1" dirty="0">
                <a:solidFill>
                  <a:srgbClr val="CCFFCC"/>
                </a:solidFill>
                <a:effectLst>
                  <a:glow rad="101600">
                    <a:srgbClr val="000000">
                      <a:alpha val="75000"/>
                    </a:srgbClr>
                  </a:glow>
                </a:effectLst>
                <a:latin typeface="Arial"/>
                <a:ea typeface="+mn-ea"/>
                <a:cs typeface="Arial"/>
              </a:rPr>
              <a:t>Eastern tribes</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045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Transjordan Tribes</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Manasseh</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b="1" dirty="0">
                <a:solidFill>
                  <a:srgbClr val="CCFFCC"/>
                </a:solidFill>
                <a:effectLst>
                  <a:glow rad="101600">
                    <a:srgbClr val="000000">
                      <a:alpha val="75000"/>
                    </a:srgbClr>
                  </a:glow>
                </a:effectLst>
                <a:latin typeface="Arial"/>
                <a:ea typeface="+mn-ea"/>
                <a:cs typeface="Arial"/>
              </a:rPr>
              <a:t>Eastern tribes</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0854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073BBD3-9482-47E6-9236-D71D052E0365}"/>
              </a:ext>
            </a:extLst>
          </p:cNvPr>
          <p:cNvPicPr>
            <a:picLocks noChangeAspect="1"/>
          </p:cNvPicPr>
          <p:nvPr/>
        </p:nvPicPr>
        <p:blipFill rotWithShape="1">
          <a:blip r:embed="rId3"/>
          <a:srcRect r="5941"/>
          <a:stretch/>
        </p:blipFill>
        <p:spPr>
          <a:xfrm>
            <a:off x="-1" y="0"/>
            <a:ext cx="9144001" cy="6858000"/>
          </a:xfrm>
          <a:prstGeom prst="rect">
            <a:avLst/>
          </a:prstGeom>
        </p:spPr>
      </p:pic>
      <p:sp>
        <p:nvSpPr>
          <p:cNvPr id="900098" name="Rectangle 2"/>
          <p:cNvSpPr>
            <a:spLocks noGrp="1" noChangeArrowheads="1"/>
          </p:cNvSpPr>
          <p:nvPr>
            <p:ph type="ctrTitle"/>
          </p:nvPr>
        </p:nvSpPr>
        <p:spPr>
          <a:xfrm>
            <a:off x="5614304" y="915020"/>
            <a:ext cx="3452843" cy="35220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Evidence for an Early Date for the Book of Joshua</a:t>
            </a:r>
          </a:p>
        </p:txBody>
      </p:sp>
      <p:grpSp>
        <p:nvGrpSpPr>
          <p:cNvPr id="33" name="Group 32">
            <a:extLst>
              <a:ext uri="{FF2B5EF4-FFF2-40B4-BE49-F238E27FC236}">
                <a16:creationId xmlns:a16="http://schemas.microsoft.com/office/drawing/2014/main" id="{328568DB-E605-478B-93C8-AD880F1691B0}"/>
              </a:ext>
            </a:extLst>
          </p:cNvPr>
          <p:cNvGrpSpPr/>
          <p:nvPr/>
        </p:nvGrpSpPr>
        <p:grpSpPr>
          <a:xfrm>
            <a:off x="-209205" y="6006967"/>
            <a:ext cx="4392488" cy="584775"/>
            <a:chOff x="-396552" y="5093400"/>
            <a:chExt cx="4392488" cy="584775"/>
          </a:xfrm>
        </p:grpSpPr>
        <p:sp>
          <p:nvSpPr>
            <p:cNvPr id="14" name="Text Box 8"/>
            <p:cNvSpPr txBox="1">
              <a:spLocks noChangeArrowheads="1"/>
            </p:cNvSpPr>
            <p:nvPr/>
          </p:nvSpPr>
          <p:spPr bwMode="auto">
            <a:xfrm>
              <a:off x="-396552" y="5093400"/>
              <a:ext cx="408558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Jerusalem (15:63)</a:t>
              </a:r>
            </a:p>
          </p:txBody>
        </p:sp>
        <p:grpSp>
          <p:nvGrpSpPr>
            <p:cNvPr id="4" name="Group 79">
              <a:extLst>
                <a:ext uri="{FF2B5EF4-FFF2-40B4-BE49-F238E27FC236}">
                  <a16:creationId xmlns:a16="http://schemas.microsoft.com/office/drawing/2014/main" id="{0ECBBA8E-F49F-478E-27BF-ACAF244748B9}"/>
                </a:ext>
              </a:extLst>
            </p:cNvPr>
            <p:cNvGrpSpPr>
              <a:grpSpLocks/>
            </p:cNvGrpSpPr>
            <p:nvPr/>
          </p:nvGrpSpPr>
          <p:grpSpPr bwMode="auto">
            <a:xfrm>
              <a:off x="3626049" y="5216481"/>
              <a:ext cx="369887" cy="381000"/>
              <a:chOff x="1293990" y="4843883"/>
              <a:chExt cx="369930" cy="380904"/>
            </a:xfrm>
          </p:grpSpPr>
          <p:sp>
            <p:nvSpPr>
              <p:cNvPr id="5" name="Oval 11">
                <a:extLst>
                  <a:ext uri="{FF2B5EF4-FFF2-40B4-BE49-F238E27FC236}">
                    <a16:creationId xmlns:a16="http://schemas.microsoft.com/office/drawing/2014/main" id="{9BAFEB21-D278-3811-E577-41B7E81DA73D}"/>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 name="Oval 5">
                <a:extLst>
                  <a:ext uri="{FF2B5EF4-FFF2-40B4-BE49-F238E27FC236}">
                    <a16:creationId xmlns:a16="http://schemas.microsoft.com/office/drawing/2014/main" id="{FB60F570-AB3E-C110-9A2F-C8CF5D26F743}"/>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grpSp>
        <p:nvGrpSpPr>
          <p:cNvPr id="32" name="Group 31">
            <a:extLst>
              <a:ext uri="{FF2B5EF4-FFF2-40B4-BE49-F238E27FC236}">
                <a16:creationId xmlns:a16="http://schemas.microsoft.com/office/drawing/2014/main" id="{51DEADB8-6504-B18B-BADA-E9C1BF58938F}"/>
              </a:ext>
            </a:extLst>
          </p:cNvPr>
          <p:cNvGrpSpPr/>
          <p:nvPr/>
        </p:nvGrpSpPr>
        <p:grpSpPr>
          <a:xfrm>
            <a:off x="-431378" y="5448321"/>
            <a:ext cx="3656880" cy="584775"/>
            <a:chOff x="179512" y="4413375"/>
            <a:chExt cx="3656880" cy="584775"/>
          </a:xfrm>
        </p:grpSpPr>
        <p:sp>
          <p:nvSpPr>
            <p:cNvPr id="17" name="Text Box 6"/>
            <p:cNvSpPr txBox="1">
              <a:spLocks noChangeArrowheads="1"/>
            </p:cNvSpPr>
            <p:nvPr/>
          </p:nvSpPr>
          <p:spPr bwMode="auto">
            <a:xfrm>
              <a:off x="179512" y="4413375"/>
              <a:ext cx="329850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Gezer (16:10)</a:t>
              </a:r>
            </a:p>
          </p:txBody>
        </p:sp>
        <p:grpSp>
          <p:nvGrpSpPr>
            <p:cNvPr id="7" name="Group 79">
              <a:extLst>
                <a:ext uri="{FF2B5EF4-FFF2-40B4-BE49-F238E27FC236}">
                  <a16:creationId xmlns:a16="http://schemas.microsoft.com/office/drawing/2014/main" id="{83F122BF-89B7-9DF5-2D82-2442AB35B6BE}"/>
                </a:ext>
              </a:extLst>
            </p:cNvPr>
            <p:cNvGrpSpPr>
              <a:grpSpLocks/>
            </p:cNvGrpSpPr>
            <p:nvPr/>
          </p:nvGrpSpPr>
          <p:grpSpPr bwMode="auto">
            <a:xfrm>
              <a:off x="3466505" y="4564891"/>
              <a:ext cx="369887" cy="381000"/>
              <a:chOff x="1293990" y="4843883"/>
              <a:chExt cx="369930" cy="380904"/>
            </a:xfrm>
          </p:grpSpPr>
          <p:sp>
            <p:nvSpPr>
              <p:cNvPr id="8" name="Oval 11">
                <a:extLst>
                  <a:ext uri="{FF2B5EF4-FFF2-40B4-BE49-F238E27FC236}">
                    <a16:creationId xmlns:a16="http://schemas.microsoft.com/office/drawing/2014/main" id="{D68190D4-C58A-FF1C-0D30-8BFE9E6A5118}"/>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 name="Oval 8">
                <a:extLst>
                  <a:ext uri="{FF2B5EF4-FFF2-40B4-BE49-F238E27FC236}">
                    <a16:creationId xmlns:a16="http://schemas.microsoft.com/office/drawing/2014/main" id="{D18FD9BD-022C-71A6-BD3F-2FD83B4531AC}"/>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grpSp>
        <p:nvGrpSpPr>
          <p:cNvPr id="30" name="Group 29">
            <a:extLst>
              <a:ext uri="{FF2B5EF4-FFF2-40B4-BE49-F238E27FC236}">
                <a16:creationId xmlns:a16="http://schemas.microsoft.com/office/drawing/2014/main" id="{FD8A39B3-73C6-A998-A1F5-B0C762C535AF}"/>
              </a:ext>
            </a:extLst>
          </p:cNvPr>
          <p:cNvGrpSpPr/>
          <p:nvPr/>
        </p:nvGrpSpPr>
        <p:grpSpPr>
          <a:xfrm>
            <a:off x="1331640" y="44624"/>
            <a:ext cx="3131898" cy="584776"/>
            <a:chOff x="1872150" y="557849"/>
            <a:chExt cx="3131898" cy="584776"/>
          </a:xfrm>
        </p:grpSpPr>
        <p:sp>
          <p:nvSpPr>
            <p:cNvPr id="2" name="Text Box 8">
              <a:extLst>
                <a:ext uri="{FF2B5EF4-FFF2-40B4-BE49-F238E27FC236}">
                  <a16:creationId xmlns:a16="http://schemas.microsoft.com/office/drawing/2014/main" id="{C3A8CF25-CFB3-8F65-588B-5328F9CFF7B5}"/>
                </a:ext>
              </a:extLst>
            </p:cNvPr>
            <p:cNvSpPr txBox="1">
              <a:spLocks noChangeArrowheads="1"/>
            </p:cNvSpPr>
            <p:nvPr/>
          </p:nvSpPr>
          <p:spPr bwMode="auto">
            <a:xfrm>
              <a:off x="1872150" y="557849"/>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Sidon (13:6)</a:t>
              </a:r>
            </a:p>
          </p:txBody>
        </p:sp>
        <p:grpSp>
          <p:nvGrpSpPr>
            <p:cNvPr id="10" name="Group 79">
              <a:extLst>
                <a:ext uri="{FF2B5EF4-FFF2-40B4-BE49-F238E27FC236}">
                  <a16:creationId xmlns:a16="http://schemas.microsoft.com/office/drawing/2014/main" id="{1064F049-D507-F93F-D9D5-CA3F08FCC416}"/>
                </a:ext>
              </a:extLst>
            </p:cNvPr>
            <p:cNvGrpSpPr>
              <a:grpSpLocks/>
            </p:cNvGrpSpPr>
            <p:nvPr/>
          </p:nvGrpSpPr>
          <p:grpSpPr bwMode="auto">
            <a:xfrm>
              <a:off x="4634161" y="659737"/>
              <a:ext cx="369887" cy="381000"/>
              <a:chOff x="1293990" y="4843883"/>
              <a:chExt cx="369930" cy="380904"/>
            </a:xfrm>
          </p:grpSpPr>
          <p:sp>
            <p:nvSpPr>
              <p:cNvPr id="11" name="Oval 11">
                <a:extLst>
                  <a:ext uri="{FF2B5EF4-FFF2-40B4-BE49-F238E27FC236}">
                    <a16:creationId xmlns:a16="http://schemas.microsoft.com/office/drawing/2014/main" id="{5F263F74-BCF8-07A7-2DC3-D850D43B6E60}"/>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 name="Oval 12">
                <a:extLst>
                  <a:ext uri="{FF2B5EF4-FFF2-40B4-BE49-F238E27FC236}">
                    <a16:creationId xmlns:a16="http://schemas.microsoft.com/office/drawing/2014/main" id="{751E401E-471D-C1E9-ED1E-68030F8088A7}"/>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grpSp>
        <p:nvGrpSpPr>
          <p:cNvPr id="31" name="Group 30">
            <a:extLst>
              <a:ext uri="{FF2B5EF4-FFF2-40B4-BE49-F238E27FC236}">
                <a16:creationId xmlns:a16="http://schemas.microsoft.com/office/drawing/2014/main" id="{4181199C-1E90-7CA2-5102-351A9CCC5619}"/>
              </a:ext>
            </a:extLst>
          </p:cNvPr>
          <p:cNvGrpSpPr/>
          <p:nvPr/>
        </p:nvGrpSpPr>
        <p:grpSpPr>
          <a:xfrm>
            <a:off x="0" y="972413"/>
            <a:ext cx="4214417" cy="1077218"/>
            <a:chOff x="713495" y="2471697"/>
            <a:chExt cx="3654732" cy="1077218"/>
          </a:xfrm>
        </p:grpSpPr>
        <p:sp>
          <p:nvSpPr>
            <p:cNvPr id="35" name="Text Box 8"/>
            <p:cNvSpPr txBox="1">
              <a:spLocks noChangeArrowheads="1"/>
            </p:cNvSpPr>
            <p:nvPr/>
          </p:nvSpPr>
          <p:spPr bwMode="auto">
            <a:xfrm>
              <a:off x="713495" y="2471697"/>
              <a:ext cx="328244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Tyre (2 Sam 5:11)</a:t>
              </a:r>
            </a:p>
          </p:txBody>
        </p:sp>
        <p:grpSp>
          <p:nvGrpSpPr>
            <p:cNvPr id="15" name="Group 79">
              <a:extLst>
                <a:ext uri="{FF2B5EF4-FFF2-40B4-BE49-F238E27FC236}">
                  <a16:creationId xmlns:a16="http://schemas.microsoft.com/office/drawing/2014/main" id="{968648AC-8822-63AE-9AF0-5D9B16F388D2}"/>
                </a:ext>
              </a:extLst>
            </p:cNvPr>
            <p:cNvGrpSpPr>
              <a:grpSpLocks/>
            </p:cNvGrpSpPr>
            <p:nvPr/>
          </p:nvGrpSpPr>
          <p:grpSpPr bwMode="auto">
            <a:xfrm>
              <a:off x="3998340" y="2593957"/>
              <a:ext cx="369887" cy="381000"/>
              <a:chOff x="1293990" y="4843883"/>
              <a:chExt cx="369930" cy="380904"/>
            </a:xfrm>
          </p:grpSpPr>
          <p:sp>
            <p:nvSpPr>
              <p:cNvPr id="16" name="Oval 11">
                <a:extLst>
                  <a:ext uri="{FF2B5EF4-FFF2-40B4-BE49-F238E27FC236}">
                    <a16:creationId xmlns:a16="http://schemas.microsoft.com/office/drawing/2014/main" id="{1C7128D4-C243-8C2B-1C37-A6B54EEDC835}"/>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 name="Oval 17">
                <a:extLst>
                  <a:ext uri="{FF2B5EF4-FFF2-40B4-BE49-F238E27FC236}">
                    <a16:creationId xmlns:a16="http://schemas.microsoft.com/office/drawing/2014/main" id="{177BAAFF-8221-B752-A013-CDB3C4614E69}"/>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spTree>
    <p:extLst>
      <p:ext uri="{BB962C8B-B14F-4D97-AF65-F5344CB8AC3E}">
        <p14:creationId xmlns:p14="http://schemas.microsoft.com/office/powerpoint/2010/main" val="2049539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297629" y="-39805"/>
            <a:ext cx="3452843" cy="158578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Conquest Promise</a:t>
            </a:r>
          </a:p>
        </p:txBody>
      </p:sp>
      <p:sp>
        <p:nvSpPr>
          <p:cNvPr id="12" name="Text Box 8"/>
          <p:cNvSpPr txBox="1">
            <a:spLocks noChangeArrowheads="1"/>
          </p:cNvSpPr>
          <p:nvPr/>
        </p:nvSpPr>
        <p:spPr bwMode="auto">
          <a:xfrm>
            <a:off x="4602841" y="250969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Canaan</a:t>
            </a:r>
          </a:p>
        </p:txBody>
      </p:sp>
      <p:sp>
        <p:nvSpPr>
          <p:cNvPr id="50" name="Rectangle 2"/>
          <p:cNvSpPr txBox="1">
            <a:spLocks noChangeArrowheads="1"/>
          </p:cNvSpPr>
          <p:nvPr/>
        </p:nvSpPr>
        <p:spPr bwMode="auto">
          <a:xfrm>
            <a:off x="232971" y="128043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1:3-5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675784" y="2676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Euphrates</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21" name="Line 40"/>
          <p:cNvSpPr>
            <a:spLocks noChangeShapeType="1"/>
          </p:cNvSpPr>
          <p:nvPr/>
        </p:nvSpPr>
        <p:spPr bwMode="auto">
          <a:xfrm rot="20390226">
            <a:off x="4701112"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V="1">
            <a:off x="4912618" y="3700236"/>
            <a:ext cx="1276519" cy="20443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Rounded Rectangular Callout 22"/>
          <p:cNvSpPr/>
          <p:nvPr/>
        </p:nvSpPr>
        <p:spPr>
          <a:xfrm>
            <a:off x="15368" y="1914932"/>
            <a:ext cx="4144237" cy="4821138"/>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4" name="TextBox 2"/>
          <p:cNvSpPr txBox="1">
            <a:spLocks noChangeArrowheads="1"/>
          </p:cNvSpPr>
          <p:nvPr/>
        </p:nvSpPr>
        <p:spPr bwMode="auto">
          <a:xfrm>
            <a:off x="79419" y="2078960"/>
            <a:ext cx="4040706" cy="470898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000" b="1" dirty="0">
                <a:solidFill>
                  <a:srgbClr val="000000"/>
                </a:solidFill>
                <a:latin typeface="Arial"/>
                <a:cs typeface="Arial"/>
              </a:rPr>
              <a:t>"</a:t>
            </a:r>
            <a:r>
              <a:rPr lang="en-SG" sz="2000" b="1">
                <a:latin typeface="Arial"/>
                <a:cs typeface="Arial"/>
              </a:rPr>
              <a:t>I promise you what I promised Moses: ‘Wherever you set foot, you will be on land I have given you—  </a:t>
            </a:r>
            <a:r>
              <a:rPr lang="en-SG" sz="2000" b="1" baseline="30000">
                <a:latin typeface="Arial"/>
                <a:cs typeface="Arial"/>
              </a:rPr>
              <a:t>4</a:t>
            </a:r>
            <a:r>
              <a:rPr lang="en-SG" sz="2000" b="1">
                <a:latin typeface="Arial"/>
                <a:cs typeface="Arial"/>
              </a:rPr>
              <a:t>from the Negev wilderness in the south to the Lebanon mountains in the north, from the Euphrates River in the east to the Mediterranean Sea in the west, including all the land of the Hittites.’  </a:t>
            </a:r>
            <a:br>
              <a:rPr lang="en-SG" sz="2000" b="1">
                <a:latin typeface="Arial"/>
                <a:cs typeface="Arial"/>
              </a:rPr>
            </a:br>
            <a:r>
              <a:rPr lang="en-SG" sz="2000" b="1" baseline="30000">
                <a:latin typeface="Arial"/>
                <a:cs typeface="Arial"/>
              </a:rPr>
              <a:t>5</a:t>
            </a:r>
            <a:r>
              <a:rPr lang="en-SG" sz="2000" b="1">
                <a:latin typeface="Arial"/>
                <a:cs typeface="Arial"/>
              </a:rPr>
              <a:t>No one will be able to stand against you as long as you live. For I will be with you as I was with Moses. I will not fail you or abandon you."</a:t>
            </a:r>
            <a:endParaRPr lang="en-US" sz="2000" b="1" dirty="0">
              <a:solidFill>
                <a:srgbClr val="000000"/>
              </a:solidFill>
              <a:latin typeface="Arial"/>
              <a:cs typeface="Arial"/>
            </a:endParaRPr>
          </a:p>
        </p:txBody>
      </p:sp>
      <p:sp>
        <p:nvSpPr>
          <p:cNvPr id="25" name="Line 40"/>
          <p:cNvSpPr>
            <a:spLocks noChangeShapeType="1"/>
          </p:cNvSpPr>
          <p:nvPr/>
        </p:nvSpPr>
        <p:spPr bwMode="auto">
          <a:xfrm rot="20390226" flipH="1">
            <a:off x="5560735" y="762908"/>
            <a:ext cx="483092" cy="171610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40"/>
          <p:cNvSpPr>
            <a:spLocks noChangeShapeType="1"/>
          </p:cNvSpPr>
          <p:nvPr/>
        </p:nvSpPr>
        <p:spPr bwMode="auto">
          <a:xfrm rot="20390226" flipH="1">
            <a:off x="6168014" y="1120420"/>
            <a:ext cx="1789021" cy="11428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5" name="Text Box 8"/>
          <p:cNvSpPr txBox="1">
            <a:spLocks noChangeArrowheads="1"/>
          </p:cNvSpPr>
          <p:nvPr/>
        </p:nvSpPr>
        <p:spPr bwMode="auto">
          <a:xfrm>
            <a:off x="3645210" y="147459"/>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Lebanon</a:t>
            </a:r>
          </a:p>
        </p:txBody>
      </p:sp>
      <p:sp>
        <p:nvSpPr>
          <p:cNvPr id="28" name="Text Box 6"/>
          <p:cNvSpPr txBox="1">
            <a:spLocks noChangeArrowheads="1"/>
          </p:cNvSpPr>
          <p:nvPr/>
        </p:nvSpPr>
        <p:spPr bwMode="auto">
          <a:xfrm>
            <a:off x="4067944"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Negev</a:t>
            </a:r>
          </a:p>
        </p:txBody>
      </p:sp>
      <p:sp>
        <p:nvSpPr>
          <p:cNvPr id="29" name="Line 40"/>
          <p:cNvSpPr>
            <a:spLocks noChangeShapeType="1"/>
          </p:cNvSpPr>
          <p:nvPr/>
        </p:nvSpPr>
        <p:spPr bwMode="auto">
          <a:xfrm rot="20390226">
            <a:off x="6843986"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726808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5" grpId="0" animBg="1"/>
      <p:bldP spid="26" grpId="0" animBg="1"/>
      <p:bldP spid="35" grpId="0"/>
      <p:bldP spid="28" grpId="0"/>
      <p:bldP spid="2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Judah</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CCFFCC"/>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5205976" y="320885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4519642" y="244603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Manasseh</a:t>
            </a:r>
          </a:p>
        </p:txBody>
      </p:sp>
      <p:sp>
        <p:nvSpPr>
          <p:cNvPr id="27" name="Text Box 4"/>
          <p:cNvSpPr txBox="1">
            <a:spLocks noChangeArrowheads="1"/>
          </p:cNvSpPr>
          <p:nvPr/>
        </p:nvSpPr>
        <p:spPr bwMode="auto">
          <a:xfrm>
            <a:off x="42606" y="5640026"/>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b="1" dirty="0">
                <a:solidFill>
                  <a:srgbClr val="FFFF00"/>
                </a:solidFill>
                <a:effectLst>
                  <a:glow rad="101600">
                    <a:srgbClr val="000000">
                      <a:alpha val="75000"/>
                    </a:srgbClr>
                  </a:glow>
                </a:effectLst>
                <a:latin typeface="Arial"/>
                <a:ea typeface="+mn-ea"/>
                <a:cs typeface="Arial"/>
              </a:rPr>
              <a:t>Firstborn double portion &amp; kingly tribe</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b="1" dirty="0">
                <a:solidFill>
                  <a:srgbClr val="CCFFCC"/>
                </a:solidFill>
                <a:effectLst>
                  <a:glow rad="101600">
                    <a:srgbClr val="000000">
                      <a:alpha val="75000"/>
                    </a:srgbClr>
                  </a:glow>
                </a:effectLst>
                <a:latin typeface="Arial"/>
                <a:ea typeface="+mn-ea"/>
                <a:cs typeface="Arial"/>
              </a:rPr>
              <a:t>Eastern tribes</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9045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00"/>
                </a:solidFill>
                <a:effectLst>
                  <a:glow rad="101600">
                    <a:schemeClr val="tx1">
                      <a:alpha val="75000"/>
                    </a:schemeClr>
                  </a:glow>
                </a:effectLst>
                <a:latin typeface="Arial"/>
                <a:ea typeface="+mn-ea"/>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accent2">
                    <a:lumMod val="40000"/>
                    <a:lumOff val="60000"/>
                  </a:schemeClr>
                </a:solidFill>
                <a:effectLst>
                  <a:glow rad="101600">
                    <a:schemeClr val="tx1">
                      <a:alpha val="75000"/>
                    </a:schemeClr>
                  </a:glow>
                </a:effectLst>
                <a:latin typeface="Arial"/>
                <a:ea typeface="+mn-ea"/>
                <a:cs typeface="Arial"/>
              </a:rPr>
              <a:t>Simeon</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CCFFCC"/>
                </a:solidFill>
                <a:effectLst>
                  <a:glow rad="101600">
                    <a:schemeClr val="tx1">
                      <a:alpha val="75000"/>
                    </a:schemeClr>
                  </a:glow>
                </a:effectLst>
                <a:latin typeface="Arial"/>
                <a:ea typeface="+mn-ea"/>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CCFFCC"/>
                </a:solidFill>
                <a:effectLst>
                  <a:glow rad="101600">
                    <a:schemeClr val="tx1">
                      <a:alpha val="75000"/>
                    </a:schemeClr>
                  </a:glow>
                </a:effectLst>
                <a:latin typeface="Arial"/>
                <a:ea typeface="+mn-ea"/>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CCFFCC"/>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5205976" y="320885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00"/>
                </a:solidFill>
                <a:effectLst>
                  <a:glow rad="101600">
                    <a:schemeClr val="tx1">
                      <a:alpha val="75000"/>
                    </a:schemeClr>
                  </a:glow>
                </a:effectLst>
                <a:latin typeface="Arial"/>
                <a:ea typeface="+mn-ea"/>
                <a:cs typeface="Arial"/>
              </a:rPr>
              <a:t>Ephraim</a:t>
            </a:r>
          </a:p>
        </p:txBody>
      </p:sp>
      <p:sp>
        <p:nvSpPr>
          <p:cNvPr id="14" name="Text Box 10"/>
          <p:cNvSpPr txBox="1">
            <a:spLocks noChangeArrowheads="1"/>
          </p:cNvSpPr>
          <p:nvPr/>
        </p:nvSpPr>
        <p:spPr bwMode="auto">
          <a:xfrm>
            <a:off x="4519642" y="244603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00"/>
                </a:solidFill>
                <a:effectLst>
                  <a:glow rad="101600">
                    <a:schemeClr val="tx1">
                      <a:alpha val="75000"/>
                    </a:schemeClr>
                  </a:glow>
                </a:effectLst>
                <a:latin typeface="Arial"/>
                <a:ea typeface="+mn-ea"/>
                <a:cs typeface="Arial"/>
              </a:rPr>
              <a:t>Manasseh</a:t>
            </a:r>
          </a:p>
        </p:txBody>
      </p:sp>
      <p:sp>
        <p:nvSpPr>
          <p:cNvPr id="19" name="Text Box 15"/>
          <p:cNvSpPr txBox="1">
            <a:spLocks noChangeArrowheads="1"/>
          </p:cNvSpPr>
          <p:nvPr/>
        </p:nvSpPr>
        <p:spPr bwMode="auto">
          <a:xfrm rot="17190594">
            <a:off x="5461407" y="3699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effectLst>
                  <a:glow rad="101600">
                    <a:schemeClr val="tx1">
                      <a:alpha val="75000"/>
                    </a:schemeClr>
                  </a:glow>
                </a:effectLst>
                <a:latin typeface="Arial"/>
                <a:ea typeface="+mn-ea"/>
                <a:cs typeface="Arial"/>
              </a:rPr>
              <a:t>Asher</a:t>
            </a:r>
          </a:p>
        </p:txBody>
      </p:sp>
      <p:sp>
        <p:nvSpPr>
          <p:cNvPr id="21" name="Line 17"/>
          <p:cNvSpPr>
            <a:spLocks noChangeShapeType="1"/>
          </p:cNvSpPr>
          <p:nvPr/>
        </p:nvSpPr>
        <p:spPr bwMode="auto">
          <a:xfrm rot="21079435" flipV="1">
            <a:off x="5276880" y="220155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a:defRPr/>
            </a:pPr>
            <a:endParaRPr lang="en-US">
              <a:effectLst>
                <a:glow rad="101600">
                  <a:schemeClr val="tx1">
                    <a:alpha val="75000"/>
                  </a:schemeClr>
                </a:glow>
              </a:effectLst>
              <a:latin typeface="Arial"/>
              <a:ea typeface="+mn-ea"/>
              <a:cs typeface="Arial"/>
            </a:endParaRPr>
          </a:p>
        </p:txBody>
      </p:sp>
      <p:sp>
        <p:nvSpPr>
          <p:cNvPr id="22" name="Line 18"/>
          <p:cNvSpPr>
            <a:spLocks noChangeShapeType="1"/>
          </p:cNvSpPr>
          <p:nvPr/>
        </p:nvSpPr>
        <p:spPr bwMode="auto">
          <a:xfrm rot="21079435">
            <a:off x="4976842" y="1738005"/>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a:defRPr/>
            </a:pPr>
            <a:endParaRPr lang="en-US">
              <a:effectLst>
                <a:glow rad="101600">
                  <a:schemeClr val="tx1">
                    <a:alpha val="75000"/>
                  </a:schemeClr>
                </a:glow>
              </a:effectLst>
              <a:latin typeface="Arial"/>
              <a:ea typeface="+mn-ea"/>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200" b="1" dirty="0">
                <a:solidFill>
                  <a:srgbClr val="66FF33"/>
                </a:solidFill>
                <a:effectLst>
                  <a:glow rad="101600">
                    <a:schemeClr val="tx1">
                      <a:alpha val="75000"/>
                    </a:schemeClr>
                  </a:glow>
                </a:effectLst>
                <a:latin typeface="Arial"/>
                <a:ea typeface="+mn-ea"/>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66FF33"/>
                </a:solidFill>
                <a:effectLst>
                  <a:glow rad="101600">
                    <a:schemeClr val="tx1">
                      <a:alpha val="75000"/>
                    </a:schemeClr>
                  </a:glow>
                </a:effectLst>
                <a:latin typeface="Arial"/>
                <a:ea typeface="+mn-ea"/>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200" b="1" dirty="0">
                <a:solidFill>
                  <a:srgbClr val="66FF33"/>
                </a:solidFill>
                <a:effectLst>
                  <a:glow rad="101600">
                    <a:schemeClr val="tx1">
                      <a:alpha val="75000"/>
                    </a:schemeClr>
                  </a:glow>
                </a:effectLst>
                <a:latin typeface="Arial"/>
                <a:ea typeface="+mn-ea"/>
                <a:cs typeface="Arial"/>
              </a:rPr>
              <a:t>Edom</a:t>
            </a:r>
          </a:p>
        </p:txBody>
      </p:sp>
      <p:sp>
        <p:nvSpPr>
          <p:cNvPr id="17" name="Text Box 13"/>
          <p:cNvSpPr txBox="1">
            <a:spLocks noChangeArrowheads="1"/>
          </p:cNvSpPr>
          <p:nvPr/>
        </p:nvSpPr>
        <p:spPr bwMode="auto">
          <a:xfrm>
            <a:off x="2876255" y="1410980"/>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spcBef>
                <a:spcPct val="50000"/>
              </a:spcBef>
              <a:defRPr/>
            </a:pPr>
            <a:r>
              <a:rPr lang="en-US" sz="3200" b="1" dirty="0">
                <a:solidFill>
                  <a:schemeClr val="bg1"/>
                </a:solidFill>
                <a:effectLst>
                  <a:glow rad="101600">
                    <a:schemeClr val="tx1">
                      <a:alpha val="75000"/>
                    </a:schemeClr>
                  </a:glow>
                </a:effectLst>
                <a:latin typeface="Arial"/>
                <a:ea typeface="+mn-ea"/>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spcBef>
                <a:spcPct val="50000"/>
              </a:spcBef>
              <a:defRPr/>
            </a:pPr>
            <a:r>
              <a:rPr lang="en-US" sz="3200" b="1">
                <a:solidFill>
                  <a:schemeClr val="bg1"/>
                </a:solidFill>
                <a:effectLst>
                  <a:glow rad="101600">
                    <a:schemeClr val="tx1">
                      <a:alpha val="75000"/>
                    </a:schemeClr>
                  </a:glow>
                </a:effectLst>
                <a:latin typeface="Arial"/>
                <a:ea typeface="+mn-ea"/>
                <a:cs typeface="Arial"/>
              </a:rPr>
              <a:t>Issachar</a:t>
            </a:r>
          </a:p>
        </p:txBody>
      </p:sp>
      <p:sp>
        <p:nvSpPr>
          <p:cNvPr id="26"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rgbClr val="66FF33"/>
                </a:solidFill>
                <a:effectLst>
                  <a:glow rad="101600">
                    <a:schemeClr val="tx1">
                      <a:alpha val="75000"/>
                    </a:schemeClr>
                  </a:glow>
                </a:effectLst>
                <a:latin typeface="Arial"/>
                <a:ea typeface="+mn-ea"/>
                <a:cs typeface="Arial"/>
              </a:rPr>
              <a:t>Neighboring nations related by blood</a:t>
            </a:r>
          </a:p>
        </p:txBody>
      </p:sp>
      <p:sp>
        <p:nvSpPr>
          <p:cNvPr id="27" name="Text Box 4"/>
          <p:cNvSpPr txBox="1">
            <a:spLocks noChangeArrowheads="1"/>
          </p:cNvSpPr>
          <p:nvPr/>
        </p:nvSpPr>
        <p:spPr bwMode="auto">
          <a:xfrm>
            <a:off x="42606" y="5640026"/>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rgbClr val="FFFF00"/>
                </a:solidFill>
                <a:effectLst>
                  <a:glow rad="101600">
                    <a:schemeClr val="tx1">
                      <a:alpha val="75000"/>
                    </a:schemeClr>
                  </a:glow>
                </a:effectLst>
                <a:latin typeface="Arial"/>
                <a:cs typeface="Arial"/>
              </a:rPr>
              <a:t>Firstborn double portion &amp; kingly tribe</a:t>
            </a:r>
            <a:endParaRPr lang="en-US" sz="2400" b="1" dirty="0">
              <a:solidFill>
                <a:srgbClr val="FFFF00"/>
              </a:solidFill>
              <a:effectLst>
                <a:glow rad="101600">
                  <a:schemeClr val="tx1">
                    <a:alpha val="75000"/>
                  </a:schemeClr>
                </a:glow>
              </a:effectLst>
              <a:latin typeface="Arial"/>
              <a:ea typeface="+mn-ea"/>
              <a:cs typeface="Arial"/>
            </a:endParaRP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chemeClr val="bg1"/>
                </a:solidFill>
                <a:effectLst>
                  <a:glow rad="101600">
                    <a:schemeClr val="tx1">
                      <a:alpha val="75000"/>
                    </a:schemeClr>
                  </a:glow>
                </a:effectLst>
                <a:latin typeface="Arial"/>
                <a:ea typeface="+mn-ea"/>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rgbClr val="CCFFCC"/>
                </a:solidFill>
                <a:effectLst>
                  <a:glow rad="101600">
                    <a:schemeClr val="tx1">
                      <a:alpha val="75000"/>
                    </a:schemeClr>
                  </a:glow>
                </a:effectLst>
                <a:latin typeface="Arial"/>
                <a:ea typeface="+mn-ea"/>
                <a:cs typeface="Arial"/>
              </a:rPr>
              <a:t>Eastern tribes</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effectLst>
                  <a:glow rad="127000">
                    <a:schemeClr val="tx1"/>
                  </a:glow>
                </a:effectLst>
                <a:latin typeface="Arial" charset="0"/>
                <a:ea typeface="ＭＳ Ｐゴシック" charset="0"/>
                <a:cs typeface="ＭＳ Ｐゴシック" charset="0"/>
              </a:rPr>
              <a:t>Joshua 13:1–19:48</a:t>
            </a:r>
            <a:endParaRPr lang="en-US" sz="2800" b="1" i="1" dirty="0">
              <a:effectLst>
                <a:glow rad="127000">
                  <a:schemeClr val="tx1"/>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4976009" y="4163749"/>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a:defRPr/>
            </a:pPr>
            <a:endParaRPr lang="en-US">
              <a:effectLst>
                <a:glow rad="101600">
                  <a:schemeClr val="tx1">
                    <a:alpha val="75000"/>
                  </a:schemeClr>
                </a:glow>
              </a:effectLst>
              <a:latin typeface="Arial"/>
              <a:ea typeface="+mn-ea"/>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chemeClr val="bg1"/>
                </a:solidFill>
                <a:effectLst>
                  <a:glow rad="101600">
                    <a:schemeClr val="tx1">
                      <a:alpha val="75000"/>
                    </a:schemeClr>
                  </a:glow>
                </a:effectLst>
                <a:latin typeface="Arial"/>
                <a:ea typeface="+mn-ea"/>
                <a:cs typeface="Arial"/>
              </a:rPr>
              <a:t>Benjamin</a:t>
            </a:r>
          </a:p>
        </p:txBody>
      </p:sp>
      <p:sp>
        <p:nvSpPr>
          <p:cNvPr id="30" name="Text Box 21">
            <a:extLst>
              <a:ext uri="{FF2B5EF4-FFF2-40B4-BE49-F238E27FC236}">
                <a16:creationId xmlns:a16="http://schemas.microsoft.com/office/drawing/2014/main" id="{E8B3873B-FF78-424D-8B53-21F7FB66485F}"/>
              </a:ext>
            </a:extLst>
          </p:cNvPr>
          <p:cNvSpPr txBox="1">
            <a:spLocks noChangeArrowheads="1"/>
          </p:cNvSpPr>
          <p:nvPr/>
        </p:nvSpPr>
        <p:spPr bwMode="auto">
          <a:xfrm>
            <a:off x="13109" y="4794747"/>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rgbClr val="66FF33"/>
                </a:solidFill>
                <a:effectLst>
                  <a:glow rad="101600">
                    <a:schemeClr val="tx1">
                      <a:alpha val="75000"/>
                    </a:schemeClr>
                  </a:glow>
                </a:effectLst>
                <a:latin typeface="Arial"/>
                <a:ea typeface="+mn-ea"/>
                <a:cs typeface="Arial"/>
              </a:rPr>
              <a:t>L</a:t>
            </a:r>
            <a:r>
              <a:rPr lang="en-US" sz="2400" b="1" dirty="0">
                <a:solidFill>
                  <a:srgbClr val="CCFFCC"/>
                </a:solidFill>
                <a:effectLst>
                  <a:glow rad="101600">
                    <a:schemeClr val="tx1">
                      <a:alpha val="75000"/>
                    </a:schemeClr>
                  </a:glow>
                </a:effectLst>
                <a:latin typeface="Arial"/>
                <a:ea typeface="+mn-ea"/>
                <a:cs typeface="Arial"/>
              </a:rPr>
              <a:t>R</a:t>
            </a:r>
            <a:r>
              <a:rPr lang="en-US" sz="2400" b="1" dirty="0">
                <a:solidFill>
                  <a:schemeClr val="bg1"/>
                </a:solidFill>
                <a:effectLst>
                  <a:glow rad="101600">
                    <a:schemeClr val="tx1">
                      <a:alpha val="75000"/>
                    </a:schemeClr>
                  </a:glow>
                </a:effectLst>
                <a:latin typeface="Arial"/>
                <a:ea typeface="+mn-ea"/>
                <a:cs typeface="Arial"/>
              </a:rPr>
              <a:t>SL</a:t>
            </a:r>
            <a:r>
              <a:rPr lang="en-US" sz="2400" b="1" dirty="0">
                <a:solidFill>
                  <a:srgbClr val="FFFF00"/>
                </a:solidFill>
                <a:effectLst>
                  <a:glow rad="101600">
                    <a:schemeClr val="tx1">
                      <a:alpha val="75000"/>
                    </a:schemeClr>
                  </a:glow>
                </a:effectLst>
                <a:latin typeface="Arial"/>
                <a:ea typeface="+mn-ea"/>
                <a:cs typeface="Arial"/>
              </a:rPr>
              <a:t>J</a:t>
            </a:r>
            <a:r>
              <a:rPr lang="en-US" sz="2400" b="1" dirty="0">
                <a:solidFill>
                  <a:schemeClr val="bg1"/>
                </a:solidFill>
                <a:effectLst>
                  <a:glow rad="101600">
                    <a:schemeClr val="tx1">
                      <a:alpha val="75000"/>
                    </a:schemeClr>
                  </a:glow>
                </a:effectLst>
                <a:latin typeface="Arial"/>
                <a:ea typeface="+mn-ea"/>
                <a:cs typeface="Arial"/>
              </a:rPr>
              <a:t>IZ</a:t>
            </a:r>
            <a:r>
              <a:rPr lang="en-US" sz="2400" b="1" dirty="0">
                <a:solidFill>
                  <a:srgbClr val="66FF33"/>
                </a:solidFill>
                <a:effectLst>
                  <a:glow rad="101600">
                    <a:schemeClr val="tx1">
                      <a:alpha val="75000"/>
                    </a:schemeClr>
                  </a:glow>
                </a:effectLst>
                <a:latin typeface="Arial"/>
                <a:ea typeface="+mn-ea"/>
                <a:cs typeface="Arial"/>
              </a:rPr>
              <a:t> </a:t>
            </a:r>
            <a:r>
              <a:rPr lang="en-US" sz="2400" b="1" dirty="0">
                <a:solidFill>
                  <a:schemeClr val="bg1"/>
                </a:solidFill>
                <a:effectLst>
                  <a:glow rad="101600">
                    <a:schemeClr val="tx1">
                      <a:alpha val="75000"/>
                    </a:schemeClr>
                  </a:glow>
                </a:effectLst>
                <a:latin typeface="Arial"/>
                <a:ea typeface="+mn-ea"/>
                <a:cs typeface="Arial"/>
              </a:rPr>
              <a:t>(Leah)</a:t>
            </a:r>
          </a:p>
        </p:txBody>
      </p:sp>
      <p:sp>
        <p:nvSpPr>
          <p:cNvPr id="31" name="Text Box 4">
            <a:extLst>
              <a:ext uri="{FF2B5EF4-FFF2-40B4-BE49-F238E27FC236}">
                <a16:creationId xmlns:a16="http://schemas.microsoft.com/office/drawing/2014/main" id="{A358CE2E-55C0-D84D-A1C3-3840F8BCDA2C}"/>
              </a:ext>
            </a:extLst>
          </p:cNvPr>
          <p:cNvSpPr txBox="1">
            <a:spLocks noChangeArrowheads="1"/>
          </p:cNvSpPr>
          <p:nvPr/>
        </p:nvSpPr>
        <p:spPr bwMode="auto">
          <a:xfrm>
            <a:off x="13109" y="4047200"/>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rgbClr val="FFFF00"/>
                </a:solidFill>
                <a:effectLst>
                  <a:glow rad="101600">
                    <a:schemeClr val="tx1">
                      <a:alpha val="75000"/>
                    </a:schemeClr>
                  </a:glow>
                </a:effectLst>
                <a:latin typeface="Arial"/>
                <a:cs typeface="Arial"/>
              </a:rPr>
              <a:t>RB</a:t>
            </a:r>
            <a:r>
              <a:rPr lang="en-US" sz="2400" b="1" dirty="0">
                <a:solidFill>
                  <a:schemeClr val="bg1"/>
                </a:solidFill>
                <a:effectLst>
                  <a:glow rad="101600">
                    <a:schemeClr val="tx1">
                      <a:alpha val="75000"/>
                    </a:schemeClr>
                  </a:glow>
                </a:effectLst>
                <a:latin typeface="Arial"/>
                <a:cs typeface="Arial"/>
              </a:rPr>
              <a:t>DN</a:t>
            </a:r>
            <a:r>
              <a:rPr lang="en-US" sz="2400" b="1" dirty="0">
                <a:solidFill>
                  <a:srgbClr val="FFFF00"/>
                </a:solidFill>
                <a:effectLst>
                  <a:glow rad="101600">
                    <a:schemeClr val="tx1">
                      <a:alpha val="75000"/>
                    </a:schemeClr>
                  </a:glow>
                </a:effectLst>
                <a:latin typeface="Arial"/>
                <a:cs typeface="Arial"/>
              </a:rPr>
              <a:t> </a:t>
            </a:r>
            <a:r>
              <a:rPr lang="en-US" sz="2400" b="1" dirty="0">
                <a:solidFill>
                  <a:schemeClr val="bg1"/>
                </a:solidFill>
                <a:effectLst>
                  <a:glow rad="101600">
                    <a:schemeClr val="tx1">
                      <a:alpha val="75000"/>
                    </a:schemeClr>
                  </a:glow>
                </a:effectLst>
                <a:latin typeface="Arial"/>
                <a:cs typeface="Arial"/>
              </a:rPr>
              <a:t>(Rachel—Bilhah)</a:t>
            </a:r>
          </a:p>
        </p:txBody>
      </p:sp>
      <p:sp>
        <p:nvSpPr>
          <p:cNvPr id="32" name="Text Box 11">
            <a:extLst>
              <a:ext uri="{FF2B5EF4-FFF2-40B4-BE49-F238E27FC236}">
                <a16:creationId xmlns:a16="http://schemas.microsoft.com/office/drawing/2014/main" id="{C57E2A85-4EA1-F646-9171-CA71BD5405EA}"/>
              </a:ext>
            </a:extLst>
          </p:cNvPr>
          <p:cNvSpPr txBox="1">
            <a:spLocks noChangeArrowheads="1"/>
          </p:cNvSpPr>
          <p:nvPr/>
        </p:nvSpPr>
        <p:spPr bwMode="auto">
          <a:xfrm>
            <a:off x="13109" y="442097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chemeClr val="bg1"/>
                </a:solidFill>
                <a:effectLst>
                  <a:glow rad="101600">
                    <a:schemeClr val="tx1">
                      <a:alpha val="75000"/>
                    </a:schemeClr>
                  </a:glow>
                </a:effectLst>
                <a:latin typeface="Arial"/>
                <a:ea typeface="+mn-ea"/>
                <a:cs typeface="Arial"/>
              </a:rPr>
              <a:t>RB</a:t>
            </a:r>
            <a:r>
              <a:rPr lang="en-US" sz="2400" b="1" dirty="0">
                <a:solidFill>
                  <a:srgbClr val="FFFF00"/>
                </a:solidFill>
                <a:effectLst>
                  <a:glow rad="101600">
                    <a:schemeClr val="tx1">
                      <a:alpha val="75000"/>
                    </a:schemeClr>
                  </a:glow>
                </a:effectLst>
                <a:latin typeface="Arial"/>
                <a:ea typeface="+mn-ea"/>
                <a:cs typeface="Arial"/>
              </a:rPr>
              <a:t>J</a:t>
            </a:r>
            <a:r>
              <a:rPr lang="en-US" sz="2400" b="1" dirty="0">
                <a:solidFill>
                  <a:schemeClr val="bg1"/>
                </a:solidFill>
                <a:effectLst>
                  <a:glow rad="101600">
                    <a:schemeClr val="tx1">
                      <a:alpha val="75000"/>
                    </a:schemeClr>
                  </a:glow>
                </a:effectLst>
                <a:latin typeface="Arial"/>
                <a:ea typeface="+mn-ea"/>
                <a:cs typeface="Arial"/>
              </a:rPr>
              <a:t> (Rachel)</a:t>
            </a:r>
          </a:p>
        </p:txBody>
      </p:sp>
      <p:sp>
        <p:nvSpPr>
          <p:cNvPr id="33" name="Text Box 11">
            <a:extLst>
              <a:ext uri="{FF2B5EF4-FFF2-40B4-BE49-F238E27FC236}">
                <a16:creationId xmlns:a16="http://schemas.microsoft.com/office/drawing/2014/main" id="{91B18666-7E40-D244-81F6-2E76DD7BBE8D}"/>
              </a:ext>
            </a:extLst>
          </p:cNvPr>
          <p:cNvSpPr txBox="1">
            <a:spLocks noChangeArrowheads="1"/>
          </p:cNvSpPr>
          <p:nvPr/>
        </p:nvSpPr>
        <p:spPr bwMode="auto">
          <a:xfrm>
            <a:off x="13109" y="3673427"/>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rgbClr val="CCFFCC"/>
                </a:solidFill>
                <a:effectLst>
                  <a:glow rad="101600">
                    <a:schemeClr val="tx1">
                      <a:alpha val="75000"/>
                    </a:schemeClr>
                  </a:glow>
                </a:effectLst>
                <a:latin typeface="Arial"/>
                <a:cs typeface="Arial"/>
              </a:rPr>
              <a:t>LZG</a:t>
            </a:r>
            <a:r>
              <a:rPr lang="en-US" sz="2400" b="1" dirty="0">
                <a:solidFill>
                  <a:schemeClr val="bg1"/>
                </a:solidFill>
                <a:effectLst>
                  <a:glow rad="101600">
                    <a:schemeClr val="tx1">
                      <a:alpha val="75000"/>
                    </a:schemeClr>
                  </a:glow>
                </a:effectLst>
                <a:latin typeface="Arial"/>
                <a:ea typeface="+mn-ea"/>
                <a:cs typeface="Arial"/>
              </a:rPr>
              <a:t>A</a:t>
            </a:r>
            <a:r>
              <a:rPr lang="en-US" sz="2400" b="1" dirty="0">
                <a:solidFill>
                  <a:srgbClr val="CCFFCC"/>
                </a:solidFill>
                <a:effectLst>
                  <a:glow rad="101600">
                    <a:schemeClr val="tx1">
                      <a:alpha val="75000"/>
                    </a:schemeClr>
                  </a:glow>
                </a:effectLst>
                <a:latin typeface="Arial"/>
                <a:ea typeface="+mn-ea"/>
                <a:cs typeface="Arial"/>
              </a:rPr>
              <a:t> </a:t>
            </a:r>
            <a:r>
              <a:rPr lang="en-US" sz="2400" b="1" dirty="0">
                <a:solidFill>
                  <a:schemeClr val="bg1"/>
                </a:solidFill>
                <a:effectLst>
                  <a:glow rad="101600">
                    <a:schemeClr val="tx1">
                      <a:alpha val="75000"/>
                    </a:schemeClr>
                  </a:glow>
                </a:effectLst>
                <a:latin typeface="Arial"/>
                <a:ea typeface="+mn-ea"/>
                <a:cs typeface="Arial"/>
              </a:rPr>
              <a:t>(Leah—</a:t>
            </a:r>
            <a:r>
              <a:rPr lang="en-US" sz="2400" b="1" dirty="0" err="1">
                <a:solidFill>
                  <a:schemeClr val="bg1"/>
                </a:solidFill>
                <a:effectLst>
                  <a:glow rad="101600">
                    <a:schemeClr val="tx1">
                      <a:alpha val="75000"/>
                    </a:schemeClr>
                  </a:glow>
                </a:effectLst>
                <a:latin typeface="Arial"/>
                <a:ea typeface="+mn-ea"/>
                <a:cs typeface="Arial"/>
              </a:rPr>
              <a:t>Zilpah</a:t>
            </a:r>
            <a:r>
              <a:rPr lang="en-US" sz="2400" b="1" dirty="0">
                <a:solidFill>
                  <a:schemeClr val="bg1"/>
                </a:solidFill>
                <a:effectLst>
                  <a:glow rad="101600">
                    <a:schemeClr val="tx1">
                      <a:alpha val="75000"/>
                    </a:schemeClr>
                  </a:glow>
                </a:effectLst>
                <a:latin typeface="Arial"/>
                <a:cs typeface="Arial"/>
              </a:rPr>
              <a:t>)</a:t>
            </a:r>
          </a:p>
        </p:txBody>
      </p:sp>
      <p:sp>
        <p:nvSpPr>
          <p:cNvPr id="34" name="Text Box 11">
            <a:extLst>
              <a:ext uri="{FF2B5EF4-FFF2-40B4-BE49-F238E27FC236}">
                <a16:creationId xmlns:a16="http://schemas.microsoft.com/office/drawing/2014/main" id="{67DAC345-00C6-AD4D-B086-488E05098271}"/>
              </a:ext>
            </a:extLst>
          </p:cNvPr>
          <p:cNvSpPr txBox="1">
            <a:spLocks noChangeArrowheads="1"/>
          </p:cNvSpPr>
          <p:nvPr/>
        </p:nvSpPr>
        <p:spPr bwMode="auto">
          <a:xfrm>
            <a:off x="3170" y="3178582"/>
            <a:ext cx="3015432"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2400" b="1" dirty="0">
                <a:solidFill>
                  <a:schemeClr val="accent2">
                    <a:lumMod val="40000"/>
                    <a:lumOff val="60000"/>
                  </a:schemeClr>
                </a:solidFill>
                <a:effectLst>
                  <a:glow rad="101600">
                    <a:schemeClr val="tx1">
                      <a:alpha val="75000"/>
                    </a:schemeClr>
                  </a:glow>
                </a:effectLst>
                <a:latin typeface="Arial"/>
                <a:ea typeface="+mn-ea"/>
                <a:cs typeface="Arial"/>
              </a:rPr>
              <a:t>Spread </a:t>
            </a:r>
          </a:p>
        </p:txBody>
      </p:sp>
      <p:sp>
        <p:nvSpPr>
          <p:cNvPr id="35" name="Text Box 5">
            <a:extLst>
              <a:ext uri="{FF2B5EF4-FFF2-40B4-BE49-F238E27FC236}">
                <a16:creationId xmlns:a16="http://schemas.microsoft.com/office/drawing/2014/main" id="{783C7DAE-0736-3440-ADFF-0783A66AA9AB}"/>
              </a:ext>
            </a:extLst>
          </p:cNvPr>
          <p:cNvSpPr txBox="1">
            <a:spLocks noChangeArrowheads="1"/>
          </p:cNvSpPr>
          <p:nvPr/>
        </p:nvSpPr>
        <p:spPr bwMode="auto">
          <a:xfrm>
            <a:off x="3018602" y="289632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accent2">
                    <a:lumMod val="40000"/>
                    <a:lumOff val="60000"/>
                  </a:schemeClr>
                </a:solidFill>
                <a:effectLst>
                  <a:glow rad="101600">
                    <a:schemeClr val="tx1">
                      <a:alpha val="75000"/>
                    </a:schemeClr>
                  </a:glow>
                </a:effectLst>
                <a:latin typeface="Arial"/>
                <a:ea typeface="+mn-ea"/>
                <a:cs typeface="Arial"/>
              </a:rPr>
              <a:t>Levi</a:t>
            </a:r>
          </a:p>
        </p:txBody>
      </p:sp>
    </p:spTree>
    <p:extLst>
      <p:ext uri="{BB962C8B-B14F-4D97-AF65-F5344CB8AC3E}">
        <p14:creationId xmlns:p14="http://schemas.microsoft.com/office/powerpoint/2010/main" val="2371772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dissolve">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dissolve">
                                      <p:cBhvr>
                                        <p:cTn id="121" dur="500"/>
                                        <p:tgtEl>
                                          <p:spTgt spid="32"/>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dissolve">
                                      <p:cBhvr>
                                        <p:cTn id="126" dur="500"/>
                                        <p:tgtEl>
                                          <p:spTgt spid="30"/>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dissolve">
                                      <p:cBhvr>
                                        <p:cTn id="131" dur="5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nodeType="click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dissolve">
                                      <p:cBhvr>
                                        <p:cTn id="1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7"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en-US" altLang="zh-CN" sz="2800" b="1">
                <a:solidFill>
                  <a:schemeClr val="bg1"/>
                </a:solidFill>
                <a:latin typeface="Arial" charset="0"/>
              </a:rPr>
              <a:t>Old Testament Trade Routes &amp; Bodies of Water </a:t>
            </a:r>
            <a:endParaRPr kumimoji="1" lang="en-US" altLang="zh-CN" sz="1800" b="1">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400" b="1">
                <a:solidFill>
                  <a:srgbClr val="FFFFFF"/>
                </a:solidFill>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331470" y="2188066"/>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Euphrates</a:t>
            </a:r>
          </a:p>
        </p:txBody>
      </p:sp>
      <p:sp>
        <p:nvSpPr>
          <p:cNvPr id="6" name="Text Box 9"/>
          <p:cNvSpPr txBox="1">
            <a:spLocks noChangeArrowheads="1"/>
          </p:cNvSpPr>
          <p:nvPr/>
        </p:nvSpPr>
        <p:spPr bwMode="auto">
          <a:xfrm rot="3030063">
            <a:off x="5647408" y="1297646"/>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Tigris</a:t>
            </a:r>
          </a:p>
        </p:txBody>
      </p:sp>
      <p:sp>
        <p:nvSpPr>
          <p:cNvPr id="7"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8" name="Text Box 9"/>
          <p:cNvSpPr txBox="1">
            <a:spLocks noChangeArrowheads="1"/>
          </p:cNvSpPr>
          <p:nvPr/>
        </p:nvSpPr>
        <p:spPr bwMode="auto">
          <a:xfrm>
            <a:off x="95656" y="2708920"/>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defTabSz="914400" eaLnBrk="1" hangingPunct="1">
              <a:buFont typeface="+mj-lt"/>
              <a:buAutoNum type="arabicPeriod"/>
            </a:pPr>
            <a:r>
              <a:rPr kumimoji="1" lang="en-US" altLang="zh-CN" sz="2000" b="1">
                <a:solidFill>
                  <a:srgbClr val="FFFFFF"/>
                </a:solidFill>
                <a:latin typeface="Arial" charset="0"/>
              </a:rPr>
              <a:t>Name each of the 9 bodies of water</a:t>
            </a:r>
          </a:p>
          <a:p>
            <a:pPr marL="457200" indent="-457200" algn="l" defTabSz="914400" eaLnBrk="1" hangingPunct="1">
              <a:buFont typeface="+mj-lt"/>
              <a:buAutoNum type="arabicPeriod"/>
            </a:pPr>
            <a:r>
              <a:rPr kumimoji="1" lang="en-US" altLang="zh-CN" sz="2000" b="1">
                <a:solidFill>
                  <a:srgbClr val="FFFFFF"/>
                </a:solidFill>
                <a:latin typeface="Arial" charset="0"/>
              </a:rPr>
              <a:t>Tell how each got its name</a:t>
            </a:r>
            <a:endParaRPr kumimoji="1" lang="en-US" altLang="zh-CN" sz="1400" b="1">
              <a:solidFill>
                <a:srgbClr val="FFFFFF"/>
              </a:solidFill>
              <a:latin typeface="Arial" charset="0"/>
            </a:endParaRPr>
          </a:p>
        </p:txBody>
      </p:sp>
      <p:sp>
        <p:nvSpPr>
          <p:cNvPr id="10" name="Text Box 9"/>
          <p:cNvSpPr txBox="1">
            <a:spLocks noChangeArrowheads="1"/>
          </p:cNvSpPr>
          <p:nvPr/>
        </p:nvSpPr>
        <p:spPr bwMode="auto">
          <a:xfrm>
            <a:off x="142136" y="6231795"/>
            <a:ext cx="25859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In your small group</a:t>
            </a:r>
            <a:r>
              <a:rPr lang="mr-IN" sz="1800" b="1" i="1" dirty="0">
                <a:solidFill>
                  <a:srgbClr val="FFFFFF"/>
                </a:solidFill>
                <a:effectLst>
                  <a:glow rad="203200">
                    <a:srgbClr val="000514">
                      <a:alpha val="88000"/>
                    </a:srgbClr>
                  </a:glow>
                </a:effectLst>
                <a:latin typeface="Arial"/>
                <a:cs typeface="Arial"/>
              </a:rPr>
              <a:t>…</a:t>
            </a:r>
            <a:endParaRPr lang="en-US" sz="1800" b="1" i="1" dirty="0">
              <a:solidFill>
                <a:srgbClr val="FFFFFF"/>
              </a:solidFill>
              <a:effectLst>
                <a:glow rad="203200">
                  <a:srgbClr val="000514">
                    <a:alpha val="88000"/>
                  </a:srgbClr>
                </a:glow>
              </a:effectLst>
              <a:latin typeface="Arial"/>
              <a:cs typeface="Arial"/>
            </a:endParaRPr>
          </a:p>
        </p:txBody>
      </p:sp>
      <p:sp>
        <p:nvSpPr>
          <p:cNvPr id="11" name="Text Box 9"/>
          <p:cNvSpPr txBox="1">
            <a:spLocks noChangeArrowheads="1"/>
          </p:cNvSpPr>
          <p:nvPr/>
        </p:nvSpPr>
        <p:spPr bwMode="auto">
          <a:xfrm>
            <a:off x="2771800" y="3573016"/>
            <a:ext cx="11114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Salt Sea</a:t>
            </a:r>
          </a:p>
        </p:txBody>
      </p:sp>
      <p:sp>
        <p:nvSpPr>
          <p:cNvPr id="12" name="Text Box 9"/>
          <p:cNvSpPr txBox="1">
            <a:spLocks noChangeArrowheads="1"/>
          </p:cNvSpPr>
          <p:nvPr/>
        </p:nvSpPr>
        <p:spPr bwMode="auto">
          <a:xfrm>
            <a:off x="2771800" y="3176972"/>
            <a:ext cx="162436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Jordan River</a:t>
            </a:r>
          </a:p>
        </p:txBody>
      </p:sp>
      <p:sp>
        <p:nvSpPr>
          <p:cNvPr id="13" name="Text Box 9"/>
          <p:cNvSpPr txBox="1">
            <a:spLocks noChangeArrowheads="1"/>
          </p:cNvSpPr>
          <p:nvPr/>
        </p:nvSpPr>
        <p:spPr bwMode="auto">
          <a:xfrm>
            <a:off x="2771800" y="2780928"/>
            <a:ext cx="21883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Sea of Chinnereth</a:t>
            </a:r>
          </a:p>
        </p:txBody>
      </p:sp>
      <p:sp>
        <p:nvSpPr>
          <p:cNvPr id="14" name="Text Box 9"/>
          <p:cNvSpPr txBox="1">
            <a:spLocks noChangeArrowheads="1"/>
          </p:cNvSpPr>
          <p:nvPr/>
        </p:nvSpPr>
        <p:spPr bwMode="auto">
          <a:xfrm>
            <a:off x="147956" y="4503603"/>
            <a:ext cx="12781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Nile River</a:t>
            </a:r>
          </a:p>
        </p:txBody>
      </p:sp>
      <p:sp>
        <p:nvSpPr>
          <p:cNvPr id="15" name="Text Box 9"/>
          <p:cNvSpPr txBox="1">
            <a:spLocks noChangeArrowheads="1"/>
          </p:cNvSpPr>
          <p:nvPr/>
        </p:nvSpPr>
        <p:spPr bwMode="auto">
          <a:xfrm>
            <a:off x="1691680" y="5651956"/>
            <a:ext cx="11241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Red Sea</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8</a:t>
            </a: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3</a:t>
            </a: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4</a:t>
            </a: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5</a:t>
            </a: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6</a:t>
            </a: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7</a:t>
            </a: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9</a:t>
            </a:r>
          </a:p>
        </p:txBody>
      </p:sp>
    </p:spTree>
    <p:extLst>
      <p:ext uri="{BB962C8B-B14F-4D97-AF65-F5344CB8AC3E}">
        <p14:creationId xmlns:p14="http://schemas.microsoft.com/office/powerpoint/2010/main" val="13023769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Tribal Allotments</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Dan</a:t>
            </a:r>
          </a:p>
        </p:txBody>
      </p:sp>
      <p:sp>
        <p:nvSpPr>
          <p:cNvPr id="8" name="Text Box 4"/>
          <p:cNvSpPr txBox="1">
            <a:spLocks noChangeArrowheads="1"/>
          </p:cNvSpPr>
          <p:nvPr/>
        </p:nvSpPr>
        <p:spPr bwMode="auto">
          <a:xfrm>
            <a:off x="4549224" y="4286551"/>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Judah</a:t>
            </a:r>
          </a:p>
        </p:txBody>
      </p:sp>
      <p:sp>
        <p:nvSpPr>
          <p:cNvPr id="9" name="Text Box 5"/>
          <p:cNvSpPr txBox="1">
            <a:spLocks noChangeArrowheads="1"/>
          </p:cNvSpPr>
          <p:nvPr/>
        </p:nvSpPr>
        <p:spPr bwMode="auto">
          <a:xfrm>
            <a:off x="3946562" y="5122694"/>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Issachar</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rgbClr val="FFFFFF"/>
                </a:solidFill>
                <a:effectLst>
                  <a:glow rad="127000">
                    <a:schemeClr val="tx1"/>
                  </a:glow>
                </a:effectLst>
                <a:latin typeface="Arial" charset="0"/>
                <a:ea typeface="ＭＳ Ｐゴシック" charset="0"/>
                <a:cs typeface="ＭＳ Ｐゴシック" charset="0"/>
              </a:rPr>
              <a:t>Joshua 13:1–19:48</a:t>
            </a:r>
            <a:endParaRPr lang="en-US" sz="2400" b="1" i="1" dirty="0">
              <a:solidFill>
                <a:srgbClr val="FFFFFF"/>
              </a:solidFill>
              <a:effectLst>
                <a:glow rad="127000">
                  <a:schemeClr val="tx1"/>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Benjamin</a:t>
            </a:r>
          </a:p>
        </p:txBody>
      </p:sp>
    </p:spTree>
    <p:extLst>
      <p:ext uri="{BB962C8B-B14F-4D97-AF65-F5344CB8AC3E}">
        <p14:creationId xmlns:p14="http://schemas.microsoft.com/office/powerpoint/2010/main" val="3008437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David: Hebron to Jerusalem</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Judah</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Issachar</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chemeClr val="tx1"/>
                  </a:glow>
                </a:effectLst>
                <a:latin typeface="Arial" charset="0"/>
                <a:ea typeface="ＭＳ Ｐゴシック" charset="0"/>
                <a:cs typeface="ＭＳ Ｐゴシック" charset="0"/>
              </a:rPr>
              <a:t>2 Samuel 5</a:t>
            </a:r>
            <a:endParaRPr lang="en-US" sz="3600" b="1" i="1" dirty="0">
              <a:solidFill>
                <a:srgbClr val="FFFFFF"/>
              </a:solidFill>
              <a:effectLst>
                <a:glow rad="127000">
                  <a:schemeClr val="tx1"/>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Benjamin</a:t>
            </a: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effectLst>
                  <a:glow rad="127000">
                    <a:schemeClr val="tx1"/>
                  </a:glow>
                </a:effectLst>
                <a:latin typeface="Arial" charset="0"/>
                <a:ea typeface="ＭＳ Ｐゴシック" charset="0"/>
                <a:cs typeface="ＭＳ Ｐゴシック" charset="0"/>
              </a:rPr>
              <a:t>Jerusalem</a:t>
            </a:r>
          </a:p>
        </p:txBody>
      </p:sp>
      <p:sp>
        <p:nvSpPr>
          <p:cNvPr id="22" name="Oval 58"/>
          <p:cNvSpPr>
            <a:spLocks noChangeArrowheads="1"/>
          </p:cNvSpPr>
          <p:nvPr/>
        </p:nvSpPr>
        <p:spPr bwMode="auto">
          <a:xfrm>
            <a:off x="5906480" y="395466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23" name="Right Arrow 22"/>
          <p:cNvSpPr/>
          <p:nvPr/>
        </p:nvSpPr>
        <p:spPr bwMode="auto">
          <a:xfrm rot="16516142">
            <a:off x="5567278" y="4335953"/>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effectLst>
                  <a:glow rad="127000">
                    <a:schemeClr val="tx1"/>
                  </a:glow>
                </a:effectLst>
                <a:latin typeface="Arial" charset="0"/>
                <a:ea typeface="ＭＳ Ｐゴシック" charset="0"/>
                <a:cs typeface="ＭＳ Ｐゴシック" charset="0"/>
              </a:rPr>
              <a:t>Hebron</a:t>
            </a:r>
          </a:p>
        </p:txBody>
      </p:sp>
      <p:sp>
        <p:nvSpPr>
          <p:cNvPr id="25" name="Oval 58"/>
          <p:cNvSpPr>
            <a:spLocks noChangeArrowheads="1"/>
          </p:cNvSpPr>
          <p:nvPr/>
        </p:nvSpPr>
        <p:spPr bwMode="auto">
          <a:xfrm>
            <a:off x="5778897" y="4986190"/>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2609237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p:stCondLst>
                              <p:cond delay="1000"/>
                            </p:stCondLst>
                            <p:childTnLst>
                              <p:par>
                                <p:cTn id="30" presetID="55"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Dan</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Judah</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Simeon</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Reuben</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Gad</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Ephraim</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Naphtali</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Asher</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Zebulun</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Issachar</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rgbClr val="FFFFFF"/>
                </a:solidFill>
                <a:effectLst>
                  <a:glow rad="127000">
                    <a:schemeClr val="tx1"/>
                  </a:glow>
                </a:effectLst>
                <a:latin typeface="Arial" charset="0"/>
                <a:ea typeface="ＭＳ Ｐゴシック" charset="0"/>
                <a:cs typeface="ＭＳ Ｐゴシック" charset="0"/>
              </a:rPr>
              <a:t>Numbers 26</a:t>
            </a:r>
            <a:br>
              <a:rPr lang="en-US" sz="2000" b="1" i="1" dirty="0">
                <a:solidFill>
                  <a:srgbClr val="FFFFFF"/>
                </a:solidFill>
                <a:effectLst>
                  <a:glow rad="127000">
                    <a:schemeClr val="tx1"/>
                  </a:glow>
                </a:effectLst>
                <a:latin typeface="Arial" charset="0"/>
                <a:ea typeface="ＭＳ Ｐゴシック" charset="0"/>
                <a:cs typeface="ＭＳ Ｐゴシック" charset="0"/>
              </a:rPr>
            </a:br>
            <a:r>
              <a:rPr lang="en-US" sz="2000" b="1" i="1" dirty="0">
                <a:solidFill>
                  <a:srgbClr val="FFFFFF"/>
                </a:solidFill>
                <a:effectLst>
                  <a:glow rad="127000">
                    <a:schemeClr val="tx1"/>
                  </a:glow>
                </a:effectLst>
                <a:latin typeface="Arial" charset="0"/>
                <a:ea typeface="ＭＳ Ｐゴシック" charset="0"/>
                <a:cs typeface="ＭＳ Ｐゴシック" charset="0"/>
              </a:rPr>
              <a:t>Joshua 13:1–19:48</a:t>
            </a:r>
            <a:endParaRPr lang="en-US" sz="2400" b="1" i="1" dirty="0">
              <a:solidFill>
                <a:srgbClr val="FFFFFF"/>
              </a:solidFill>
              <a:effectLst>
                <a:glow rad="127000">
                  <a:schemeClr val="tx1"/>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Benjamin</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Levi</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23,000</a:t>
            </a:r>
            <a:br>
              <a:rPr lang="en-US" sz="2000" b="1" dirty="0">
                <a:solidFill>
                  <a:srgbClr val="FFFFFF"/>
                </a:solidFill>
                <a:effectLst>
                  <a:glow rad="101600">
                    <a:schemeClr val="tx1">
                      <a:alpha val="75000"/>
                    </a:schemeClr>
                  </a:glow>
                </a:effectLst>
                <a:latin typeface="Arial"/>
                <a:ea typeface="+mn-ea"/>
                <a:cs typeface="Arial"/>
              </a:rPr>
            </a:br>
            <a:r>
              <a:rPr lang="en-US" sz="2000" b="1" dirty="0">
                <a:solidFill>
                  <a:srgbClr val="FFFFFF"/>
                </a:solidFill>
                <a:effectLst>
                  <a:glow rad="101600">
                    <a:schemeClr val="tx1">
                      <a:alpha val="75000"/>
                    </a:schemeClr>
                  </a:glow>
                </a:effectLst>
                <a:latin typeface="Arial"/>
                <a:ea typeface="+mn-ea"/>
                <a:cs typeface="Arial"/>
              </a:rPr>
              <a:t>Spread Throughout Israel</a:t>
            </a:r>
          </a:p>
        </p:txBody>
      </p:sp>
    </p:spTree>
    <p:extLst>
      <p:ext uri="{BB962C8B-B14F-4D97-AF65-F5344CB8AC3E}">
        <p14:creationId xmlns:p14="http://schemas.microsoft.com/office/powerpoint/2010/main" val="3092901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4610" name="Picture 8" descr="CITIES OF REFU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324611" name="Picture 2" descr="Screen Shot 2013-06-01 at 10.04.28 PM.png"/>
          <p:cNvPicPr>
            <a:picLocks noChangeAspect="1"/>
          </p:cNvPicPr>
          <p:nvPr/>
        </p:nvPicPr>
        <p:blipFill>
          <a:blip r:embed="rId4">
            <a:extLst>
              <a:ext uri="{28A0092B-C50C-407E-A947-70E740481C1C}">
                <a14:useLocalDpi xmlns:a14="http://schemas.microsoft.com/office/drawing/2010/main" val="0"/>
              </a:ext>
            </a:extLst>
          </a:blip>
          <a:srcRect r="4597"/>
          <a:stretch>
            <a:fillRect/>
          </a:stretch>
        </p:blipFill>
        <p:spPr bwMode="auto">
          <a:xfrm>
            <a:off x="2084388" y="-114300"/>
            <a:ext cx="7059612"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dirty="0">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Shechem</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algn="r"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Kedesh</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fontAlgn="base">
              <a:spcBef>
                <a:spcPct val="0"/>
              </a:spcBef>
              <a:spcAft>
                <a:spcPct val="0"/>
              </a:spcAft>
              <a:defRPr/>
            </a:pPr>
            <a:r>
              <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Ramoth</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fontAlgn="base">
              <a:spcBef>
                <a:spcPct val="0"/>
              </a:spcBef>
              <a:spcAft>
                <a:spcPct val="0"/>
              </a:spcAft>
              <a:defRPr/>
            </a:pPr>
            <a:r>
              <a:rPr lang="en-US" sz="2800" b="1"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Bezer</a:t>
            </a:r>
            <a:endParaRPr lang="en-US" sz="2800" b="1"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grpSp>
        <p:nvGrpSpPr>
          <p:cNvPr id="324619" name="Group 1"/>
          <p:cNvGrpSpPr>
            <a:grpSpLocks/>
          </p:cNvGrpSpPr>
          <p:nvPr/>
        </p:nvGrpSpPr>
        <p:grpSpPr bwMode="auto">
          <a:xfrm>
            <a:off x="5181600" y="588963"/>
            <a:ext cx="2466975" cy="4700587"/>
            <a:chOff x="5181597" y="588236"/>
            <a:chExt cx="2466308" cy="4701719"/>
          </a:xfrm>
        </p:grpSpPr>
        <p:grpSp>
          <p:nvGrpSpPr>
            <p:cNvPr id="324625" name="Group 6"/>
            <p:cNvGrpSpPr>
              <a:grpSpLocks/>
            </p:cNvGrpSpPr>
            <p:nvPr/>
          </p:nvGrpSpPr>
          <p:grpSpPr bwMode="auto">
            <a:xfrm>
              <a:off x="5181597" y="5071534"/>
              <a:ext cx="206026" cy="218421"/>
              <a:chOff x="6972297" y="5071534"/>
              <a:chExt cx="206026" cy="218421"/>
            </a:xfrm>
          </p:grpSpPr>
          <p:sp>
            <p:nvSpPr>
              <p:cNvPr id="32464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4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6" name="Group 14"/>
            <p:cNvGrpSpPr>
              <a:grpSpLocks/>
            </p:cNvGrpSpPr>
            <p:nvPr/>
          </p:nvGrpSpPr>
          <p:grpSpPr bwMode="auto">
            <a:xfrm>
              <a:off x="5473697" y="3255434"/>
              <a:ext cx="206026" cy="218421"/>
              <a:chOff x="6972297" y="5071534"/>
              <a:chExt cx="206026" cy="218421"/>
            </a:xfrm>
          </p:grpSpPr>
          <p:sp>
            <p:nvSpPr>
              <p:cNvPr id="32463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4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7" name="Group 18"/>
            <p:cNvGrpSpPr>
              <a:grpSpLocks/>
            </p:cNvGrpSpPr>
            <p:nvPr/>
          </p:nvGrpSpPr>
          <p:grpSpPr bwMode="auto">
            <a:xfrm>
              <a:off x="6158395" y="588236"/>
              <a:ext cx="206026" cy="231124"/>
              <a:chOff x="6972297" y="4233136"/>
              <a:chExt cx="206026" cy="231124"/>
            </a:xfrm>
          </p:grpSpPr>
          <p:sp>
            <p:nvSpPr>
              <p:cNvPr id="3246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8" name="Group 22"/>
            <p:cNvGrpSpPr>
              <a:grpSpLocks/>
            </p:cNvGrpSpPr>
            <p:nvPr/>
          </p:nvGrpSpPr>
          <p:grpSpPr bwMode="auto">
            <a:xfrm>
              <a:off x="7100888" y="1738191"/>
              <a:ext cx="206026" cy="218421"/>
              <a:chOff x="6972297" y="5071534"/>
              <a:chExt cx="206026" cy="218421"/>
            </a:xfrm>
          </p:grpSpPr>
          <p:sp>
            <p:nvSpPr>
              <p:cNvPr id="3246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29" name="Group 26"/>
            <p:cNvGrpSpPr>
              <a:grpSpLocks/>
            </p:cNvGrpSpPr>
            <p:nvPr/>
          </p:nvGrpSpPr>
          <p:grpSpPr bwMode="auto">
            <a:xfrm>
              <a:off x="7441879" y="2836334"/>
              <a:ext cx="206026" cy="218421"/>
              <a:chOff x="6972297" y="5071534"/>
              <a:chExt cx="206026" cy="218421"/>
            </a:xfrm>
          </p:grpSpPr>
          <p:sp>
            <p:nvSpPr>
              <p:cNvPr id="32463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24630" name="Group 30"/>
            <p:cNvGrpSpPr>
              <a:grpSpLocks/>
            </p:cNvGrpSpPr>
            <p:nvPr/>
          </p:nvGrpSpPr>
          <p:grpSpPr bwMode="auto">
            <a:xfrm>
              <a:off x="7100888" y="4036891"/>
              <a:ext cx="206026" cy="218421"/>
              <a:chOff x="6972297" y="5071534"/>
              <a:chExt cx="206026" cy="218421"/>
            </a:xfrm>
          </p:grpSpPr>
          <p:sp>
            <p:nvSpPr>
              <p:cNvPr id="32463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3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sp>
        <p:nvSpPr>
          <p:cNvPr id="32462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4621"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buFont typeface="Wingdings" charset="0"/>
              <a:buNone/>
            </a:pPr>
            <a:r>
              <a:rPr lang="en-US" sz="3200" b="1" i="1">
                <a:solidFill>
                  <a:srgbClr val="FFFFFF"/>
                </a:solidFill>
                <a:latin typeface="Arial" charset="0"/>
                <a:cs typeface="Arial" charset="0"/>
              </a:rPr>
              <a:t>Numbers 35; Josh. 20:1-9</a:t>
            </a:r>
          </a:p>
        </p:txBody>
      </p:sp>
      <p:sp>
        <p:nvSpPr>
          <p:cNvPr id="324622"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a:solidFill>
                  <a:srgbClr val="FFFFFF"/>
                </a:solidFill>
                <a:latin typeface="Arial" charset="0"/>
                <a:cs typeface="Arial" charset="0"/>
              </a:rPr>
              <a:t>Israel lived in a nomadic culture of personal vengeance by family members against the offending family (blood feuds).</a:t>
            </a:r>
          </a:p>
          <a:p>
            <a:pPr eaLnBrk="1" fontAlgn="base" hangingPunct="1">
              <a:spcBef>
                <a:spcPct val="0"/>
              </a:spcBef>
              <a:spcAft>
                <a:spcPct val="0"/>
              </a:spcAft>
            </a:pPr>
            <a:r>
              <a:rPr lang="en-US" sz="2000" b="1">
                <a:solidFill>
                  <a:srgbClr val="FFFFFF"/>
                </a:solidFill>
                <a:latin typeface="Arial" charset="0"/>
                <a:cs typeface="Arial" charset="0"/>
              </a:rPr>
              <a:t>Yet the nation was not ready for legal procedures by an objective village assembly (civil law).</a:t>
            </a:r>
          </a:p>
          <a:p>
            <a:pPr eaLnBrk="1" fontAlgn="base" hangingPunct="1">
              <a:spcBef>
                <a:spcPct val="0"/>
              </a:spcBef>
              <a:spcAft>
                <a:spcPct val="0"/>
              </a:spcAft>
            </a:pPr>
            <a:r>
              <a:rPr lang="en-US" sz="2000" b="1">
                <a:solidFill>
                  <a:srgbClr val="FFFFFF"/>
                </a:solidFill>
                <a:latin typeface="Arial" charset="0"/>
                <a:cs typeface="Arial" charset="0"/>
              </a:rPr>
              <a:t>Therefore, God instituted an intermediate step of six nearby cities where one who accidently killed someone could flee.</a:t>
            </a:r>
          </a:p>
        </p:txBody>
      </p:sp>
      <p:sp>
        <p:nvSpPr>
          <p:cNvPr id="32462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en-US" altLang="zh-CN" sz="3600" b="1">
                <a:solidFill>
                  <a:srgbClr val="FFFFFF"/>
                </a:solidFill>
                <a:latin typeface="Arial" charset="0"/>
                <a:ea typeface="SimSun" charset="0"/>
                <a:cs typeface="SimSun" charset="0"/>
              </a:rPr>
              <a:t>Cities of Refuge</a:t>
            </a:r>
            <a:endParaRPr lang="en-US" sz="3600" b="1">
              <a:solidFill>
                <a:srgbClr val="FFFFFF"/>
              </a:solidFill>
              <a:latin typeface="Arial" charset="0"/>
              <a:ea typeface="SimSun" charset="0"/>
              <a:cs typeface="SimSun" charset="0"/>
            </a:endParaRPr>
          </a:p>
        </p:txBody>
      </p:sp>
      <p:sp>
        <p:nvSpPr>
          <p:cNvPr id="32462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endParaRPr kumimoji="1" lang="en-US" sz="2000" b="1">
              <a:solidFill>
                <a:srgbClr val="000000"/>
              </a:solidFill>
              <a:latin typeface="Arial" charset="0"/>
              <a:cs typeface="Arial" charset="0"/>
            </a:endParaRPr>
          </a:p>
        </p:txBody>
      </p:sp>
    </p:spTree>
    <p:extLst>
      <p:ext uri="{BB962C8B-B14F-4D97-AF65-F5344CB8AC3E}">
        <p14:creationId xmlns:p14="http://schemas.microsoft.com/office/powerpoint/2010/main" val="2330692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t="6956" r="30403" b="15133"/>
          <a:stretch/>
        </p:blipFill>
        <p:spPr>
          <a:xfrm>
            <a:off x="0" y="-1"/>
            <a:ext cx="9144000" cy="6858001"/>
          </a:xfrm>
          <a:prstGeom prst="rect">
            <a:avLst/>
          </a:prstGeom>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dirty="0">
                <a:effectLst>
                  <a:glow rad="127000">
                    <a:schemeClr val="tx1"/>
                  </a:glow>
                </a:effectLst>
                <a:latin typeface="Arial" charset="0"/>
                <a:ea typeface="ＭＳ Ｐゴシック" charset="0"/>
                <a:cs typeface="ＭＳ Ｐゴシック" charset="0"/>
              </a:rPr>
              <a:t>6 Cities of Refuge</a:t>
            </a: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192" name="Group 191"/>
          <p:cNvGrpSpPr/>
          <p:nvPr/>
        </p:nvGrpSpPr>
        <p:grpSpPr>
          <a:xfrm>
            <a:off x="4289337" y="3159138"/>
            <a:ext cx="369930" cy="380904"/>
            <a:chOff x="1293990" y="4843883"/>
            <a:chExt cx="369930" cy="380904"/>
          </a:xfrm>
        </p:grpSpPr>
        <p:sp>
          <p:nvSpPr>
            <p:cNvPr id="19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19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31026582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r="10670"/>
          <a:stretch/>
        </p:blipFill>
        <p:spPr>
          <a:xfrm>
            <a:off x="0" y="0"/>
            <a:ext cx="9144000" cy="6858000"/>
          </a:xfrm>
          <a:prstGeom prst="rect">
            <a:avLst/>
          </a:prstGeom>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spcBef>
                <a:spcPct val="50000"/>
              </a:spcBef>
              <a:defRPr/>
            </a:pPr>
            <a:r>
              <a:rPr lang="en-US" b="1" dirty="0">
                <a:solidFill>
                  <a:schemeClr val="bg1"/>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grpSp>
        <p:nvGrpSpPr>
          <p:cNvPr id="33" name="Group 6"/>
          <p:cNvGrpSpPr>
            <a:grpSpLocks/>
          </p:cNvGrpSpPr>
          <p:nvPr/>
        </p:nvGrpSpPr>
        <p:grpSpPr bwMode="auto">
          <a:xfrm>
            <a:off x="9384017" y="5518097"/>
            <a:ext cx="206082" cy="218368"/>
            <a:chOff x="6972297" y="5071534"/>
            <a:chExt cx="206026" cy="218421"/>
          </a:xfrm>
        </p:grpSpPr>
        <p:sp>
          <p:nvSpPr>
            <p:cNvPr id="4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4" name="Group 14"/>
          <p:cNvGrpSpPr>
            <a:grpSpLocks/>
          </p:cNvGrpSpPr>
          <p:nvPr/>
        </p:nvGrpSpPr>
        <p:grpSpPr bwMode="auto">
          <a:xfrm>
            <a:off x="9384017" y="3702434"/>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5" name="Group 18"/>
          <p:cNvGrpSpPr>
            <a:grpSpLocks/>
          </p:cNvGrpSpPr>
          <p:nvPr/>
        </p:nvGrpSpPr>
        <p:grpSpPr bwMode="auto">
          <a:xfrm>
            <a:off x="9384017" y="1035878"/>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6" name="Group 22"/>
          <p:cNvGrpSpPr>
            <a:grpSpLocks/>
          </p:cNvGrpSpPr>
          <p:nvPr/>
        </p:nvGrpSpPr>
        <p:grpSpPr bwMode="auto">
          <a:xfrm>
            <a:off x="9384017" y="2185556"/>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 name="Group 26"/>
          <p:cNvGrpSpPr>
            <a:grpSpLocks/>
          </p:cNvGrpSpPr>
          <p:nvPr/>
        </p:nvGrpSpPr>
        <p:grpSpPr bwMode="auto">
          <a:xfrm>
            <a:off x="9384017" y="3283435"/>
            <a:ext cx="206082" cy="218368"/>
            <a:chOff x="6972297" y="5071534"/>
            <a:chExt cx="206026" cy="218421"/>
          </a:xfrm>
        </p:grpSpPr>
        <p:sp>
          <p:nvSpPr>
            <p:cNvPr id="41"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2"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1210492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r="1067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were the judges from?</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B3B3B3"/>
                </a:solidFill>
                <a:effectLst>
                  <a:glow rad="101600">
                    <a:srgbClr val="000000">
                      <a:alpha val="75000"/>
                    </a:srgbClr>
                  </a:glow>
                </a:effectLst>
                <a:latin typeface="Arial"/>
                <a:ea typeface="ＭＳ Ｐゴシック" charset="0"/>
                <a:cs typeface="Arial"/>
              </a:rPr>
              <a:t>Issachar</a:t>
            </a:r>
          </a:p>
        </p:txBody>
      </p:sp>
      <p:sp>
        <p:nvSpPr>
          <p:cNvPr id="230416" name="Text Box 2"/>
          <p:cNvSpPr txBox="1">
            <a:spLocks noChangeArrowheads="1"/>
          </p:cNvSpPr>
          <p:nvPr/>
        </p:nvSpPr>
        <p:spPr bwMode="auto">
          <a:xfrm>
            <a:off x="8100392" y="88900"/>
            <a:ext cx="86934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dirty="0">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51" name="Text Box 8"/>
          <p:cNvSpPr txBox="1">
            <a:spLocks noChangeArrowheads="1"/>
          </p:cNvSpPr>
          <p:nvPr/>
        </p:nvSpPr>
        <p:spPr bwMode="auto">
          <a:xfrm>
            <a:off x="2771800" y="3645024"/>
            <a:ext cx="954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Ehud</a:t>
            </a:r>
          </a:p>
        </p:txBody>
      </p:sp>
      <p:sp>
        <p:nvSpPr>
          <p:cNvPr id="56" name="Text Box 16"/>
          <p:cNvSpPr txBox="1">
            <a:spLocks noChangeArrowheads="1"/>
          </p:cNvSpPr>
          <p:nvPr/>
        </p:nvSpPr>
        <p:spPr bwMode="auto">
          <a:xfrm>
            <a:off x="2411760" y="3284984"/>
            <a:ext cx="1433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57" name="Text Box 17"/>
          <p:cNvSpPr txBox="1">
            <a:spLocks noChangeArrowheads="1"/>
          </p:cNvSpPr>
          <p:nvPr/>
        </p:nvSpPr>
        <p:spPr bwMode="auto">
          <a:xfrm>
            <a:off x="3491880" y="1628800"/>
            <a:ext cx="1039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Barak</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Gideon</a:t>
            </a:r>
          </a:p>
        </p:txBody>
      </p:sp>
      <p:sp>
        <p:nvSpPr>
          <p:cNvPr id="61" name="Text Box 23"/>
          <p:cNvSpPr txBox="1">
            <a:spLocks noChangeArrowheads="1"/>
          </p:cNvSpPr>
          <p:nvPr/>
        </p:nvSpPr>
        <p:spPr bwMode="auto">
          <a:xfrm>
            <a:off x="2483768" y="2924944"/>
            <a:ext cx="1741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Abimelech</a:t>
            </a:r>
          </a:p>
        </p:txBody>
      </p:sp>
      <p:sp>
        <p:nvSpPr>
          <p:cNvPr id="63" name="Text Box 26"/>
          <p:cNvSpPr txBox="1">
            <a:spLocks noChangeArrowheads="1"/>
          </p:cNvSpPr>
          <p:nvPr/>
        </p:nvSpPr>
        <p:spPr bwMode="auto">
          <a:xfrm>
            <a:off x="2699792" y="2348880"/>
            <a:ext cx="793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Tola</a:t>
            </a:r>
          </a:p>
        </p:txBody>
      </p:sp>
      <p:sp>
        <p:nvSpPr>
          <p:cNvPr id="65" name="Text Box 29"/>
          <p:cNvSpPr txBox="1">
            <a:spLocks noChangeArrowheads="1"/>
          </p:cNvSpPr>
          <p:nvPr/>
        </p:nvSpPr>
        <p:spPr bwMode="auto">
          <a:xfrm>
            <a:off x="4211960" y="1988840"/>
            <a:ext cx="731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Jair</a:t>
            </a:r>
          </a:p>
        </p:txBody>
      </p:sp>
      <p:sp>
        <p:nvSpPr>
          <p:cNvPr id="67" name="Text Box 32"/>
          <p:cNvSpPr txBox="1">
            <a:spLocks noChangeArrowheads="1"/>
          </p:cNvSpPr>
          <p:nvPr/>
        </p:nvSpPr>
        <p:spPr bwMode="auto">
          <a:xfrm>
            <a:off x="3841949" y="2662064"/>
            <a:ext cx="1552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69" name="Text Box 35"/>
          <p:cNvSpPr txBox="1">
            <a:spLocks noChangeArrowheads="1"/>
          </p:cNvSpPr>
          <p:nvPr/>
        </p:nvSpPr>
        <p:spPr bwMode="auto">
          <a:xfrm>
            <a:off x="2699792" y="4437112"/>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Izban</a:t>
            </a:r>
          </a:p>
        </p:txBody>
      </p:sp>
      <p:sp>
        <p:nvSpPr>
          <p:cNvPr id="71" name="Text Box 38"/>
          <p:cNvSpPr txBox="1">
            <a:spLocks noChangeArrowheads="1"/>
          </p:cNvSpPr>
          <p:nvPr/>
        </p:nvSpPr>
        <p:spPr bwMode="auto">
          <a:xfrm>
            <a:off x="2555776" y="1628800"/>
            <a:ext cx="850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Elon</a:t>
            </a:r>
          </a:p>
        </p:txBody>
      </p:sp>
      <p:sp>
        <p:nvSpPr>
          <p:cNvPr id="73" name="Text Box 41"/>
          <p:cNvSpPr txBox="1">
            <a:spLocks noChangeArrowheads="1"/>
          </p:cNvSpPr>
          <p:nvPr/>
        </p:nvSpPr>
        <p:spPr bwMode="auto">
          <a:xfrm>
            <a:off x="2627784" y="2636912"/>
            <a:ext cx="115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Abdon</a:t>
            </a:r>
          </a:p>
        </p:txBody>
      </p:sp>
      <p:sp>
        <p:nvSpPr>
          <p:cNvPr id="74" name="Text Box 43"/>
          <p:cNvSpPr txBox="1">
            <a:spLocks noChangeArrowheads="1"/>
          </p:cNvSpPr>
          <p:nvPr/>
        </p:nvSpPr>
        <p:spPr bwMode="auto">
          <a:xfrm>
            <a:off x="1763688" y="4077072"/>
            <a:ext cx="1382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Samson</a:t>
            </a:r>
          </a:p>
        </p:txBody>
      </p:sp>
      <p:sp>
        <p:nvSpPr>
          <p:cNvPr id="53" name="Text Box 11"/>
          <p:cNvSpPr txBox="1">
            <a:spLocks noChangeArrowheads="1"/>
          </p:cNvSpPr>
          <p:nvPr/>
        </p:nvSpPr>
        <p:spPr bwMode="auto">
          <a:xfrm>
            <a:off x="2627784" y="1124744"/>
            <a:ext cx="150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Shamgar</a:t>
            </a:r>
          </a:p>
        </p:txBody>
      </p:sp>
    </p:spTree>
    <p:extLst>
      <p:ext uri="{BB962C8B-B14F-4D97-AF65-F5344CB8AC3E}">
        <p14:creationId xmlns:p14="http://schemas.microsoft.com/office/powerpoint/2010/main" val="96459212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r="1067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they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effectLst>
                  <a:glow rad="101600">
                    <a:srgbClr val="000000">
                      <a:alpha val="75000"/>
                    </a:srgbClr>
                  </a:glow>
                </a:effectLst>
                <a:latin typeface="Arial"/>
                <a:ea typeface="ＭＳ Ｐゴシック" charset="0"/>
                <a:cs typeface="Arial"/>
              </a:rPr>
              <a:t>Issachar</a:t>
            </a:r>
          </a:p>
        </p:txBody>
      </p:sp>
      <p:sp>
        <p:nvSpPr>
          <p:cNvPr id="230416" name="Text Box 2"/>
          <p:cNvSpPr txBox="1">
            <a:spLocks noChangeArrowheads="1"/>
          </p:cNvSpPr>
          <p:nvPr/>
        </p:nvSpPr>
        <p:spPr bwMode="auto">
          <a:xfrm>
            <a:off x="8100392" y="88900"/>
            <a:ext cx="86934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dirty="0">
                <a:solidFill>
                  <a:srgbClr val="FFFFFF"/>
                </a:solidFill>
                <a:latin typeface="Arial" charset="0"/>
                <a:cs typeface="Arial" charset="0"/>
              </a:rPr>
              <a:t>180a</a:t>
            </a:r>
          </a:p>
        </p:txBody>
      </p:sp>
      <p:sp>
        <p:nvSpPr>
          <p:cNvPr id="38" name="Line 4"/>
          <p:cNvSpPr>
            <a:spLocks noChangeShapeType="1"/>
          </p:cNvSpPr>
          <p:nvPr/>
        </p:nvSpPr>
        <p:spPr bwMode="auto">
          <a:xfrm>
            <a:off x="2227312" y="5505450"/>
            <a:ext cx="33528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39" name="Line 6"/>
          <p:cNvSpPr>
            <a:spLocks noChangeShapeType="1"/>
          </p:cNvSpPr>
          <p:nvPr/>
        </p:nvSpPr>
        <p:spPr bwMode="auto">
          <a:xfrm>
            <a:off x="2887216" y="4133850"/>
            <a:ext cx="44958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40" name="Text Box 7"/>
          <p:cNvSpPr txBox="1">
            <a:spLocks noChangeArrowheads="1"/>
          </p:cNvSpPr>
          <p:nvPr/>
        </p:nvSpPr>
        <p:spPr bwMode="auto">
          <a:xfrm>
            <a:off x="5649168" y="5301208"/>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51" name="Text Box 8"/>
          <p:cNvSpPr txBox="1">
            <a:spLocks noChangeArrowheads="1"/>
          </p:cNvSpPr>
          <p:nvPr/>
        </p:nvSpPr>
        <p:spPr bwMode="auto">
          <a:xfrm>
            <a:off x="7445573" y="3861693"/>
            <a:ext cx="954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FFFFFF"/>
                </a:solidFill>
                <a:effectLst>
                  <a:glow rad="279400">
                    <a:srgbClr val="000000">
                      <a:alpha val="98000"/>
                    </a:srgbClr>
                  </a:glow>
                </a:effectLst>
                <a:latin typeface="Arial" charset="0"/>
                <a:cs typeface="Arial" charset="0"/>
              </a:rPr>
              <a:t>Ehud</a:t>
            </a:r>
          </a:p>
        </p:txBody>
      </p:sp>
      <p:sp>
        <p:nvSpPr>
          <p:cNvPr id="54" name="Line 12"/>
          <p:cNvSpPr>
            <a:spLocks noChangeShapeType="1"/>
          </p:cNvSpPr>
          <p:nvPr/>
        </p:nvSpPr>
        <p:spPr bwMode="auto">
          <a:xfrm>
            <a:off x="2540496" y="4364038"/>
            <a:ext cx="28956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55" name="Line 13"/>
          <p:cNvSpPr>
            <a:spLocks noChangeShapeType="1"/>
          </p:cNvSpPr>
          <p:nvPr/>
        </p:nvSpPr>
        <p:spPr bwMode="auto">
          <a:xfrm>
            <a:off x="3707904" y="1772816"/>
            <a:ext cx="3675112"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56" name="Text Box 16"/>
          <p:cNvSpPr txBox="1">
            <a:spLocks noChangeArrowheads="1"/>
          </p:cNvSpPr>
          <p:nvPr/>
        </p:nvSpPr>
        <p:spPr bwMode="auto">
          <a:xfrm>
            <a:off x="5554712" y="4119165"/>
            <a:ext cx="1433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57" name="Text Box 17"/>
          <p:cNvSpPr txBox="1">
            <a:spLocks noChangeArrowheads="1"/>
          </p:cNvSpPr>
          <p:nvPr/>
        </p:nvSpPr>
        <p:spPr bwMode="auto">
          <a:xfrm>
            <a:off x="7445573" y="1484784"/>
            <a:ext cx="1039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Barak</a:t>
            </a:r>
          </a:p>
        </p:txBody>
      </p:sp>
      <p:sp>
        <p:nvSpPr>
          <p:cNvPr id="58" name="Line 18"/>
          <p:cNvSpPr>
            <a:spLocks noChangeShapeType="1"/>
          </p:cNvSpPr>
          <p:nvPr/>
        </p:nvSpPr>
        <p:spPr bwMode="auto">
          <a:xfrm>
            <a:off x="3069704" y="2609850"/>
            <a:ext cx="24384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59" name="Text Box 20"/>
          <p:cNvSpPr txBox="1">
            <a:spLocks noChangeArrowheads="1"/>
          </p:cNvSpPr>
          <p:nvPr/>
        </p:nvSpPr>
        <p:spPr bwMode="auto">
          <a:xfrm>
            <a:off x="5649168" y="2366565"/>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FFFFFF"/>
                </a:solidFill>
                <a:effectLst>
                  <a:glow rad="279400">
                    <a:srgbClr val="000000">
                      <a:alpha val="98000"/>
                    </a:srgbClr>
                  </a:glow>
                </a:effectLst>
                <a:latin typeface="Arial" charset="0"/>
                <a:cs typeface="Arial" charset="0"/>
              </a:rPr>
              <a:t>Gideon</a:t>
            </a:r>
          </a:p>
        </p:txBody>
      </p:sp>
      <p:sp>
        <p:nvSpPr>
          <p:cNvPr id="60" name="Line 21"/>
          <p:cNvSpPr>
            <a:spLocks noChangeShapeType="1"/>
          </p:cNvSpPr>
          <p:nvPr/>
        </p:nvSpPr>
        <p:spPr bwMode="auto">
          <a:xfrm>
            <a:off x="2582416" y="3786188"/>
            <a:ext cx="27432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61" name="Text Box 23"/>
          <p:cNvSpPr txBox="1">
            <a:spLocks noChangeArrowheads="1"/>
          </p:cNvSpPr>
          <p:nvPr/>
        </p:nvSpPr>
        <p:spPr bwMode="auto">
          <a:xfrm>
            <a:off x="5400724" y="3474640"/>
            <a:ext cx="1741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Abimelech</a:t>
            </a:r>
          </a:p>
        </p:txBody>
      </p:sp>
      <p:sp>
        <p:nvSpPr>
          <p:cNvPr id="62" name="Line 24"/>
          <p:cNvSpPr>
            <a:spLocks noChangeShapeType="1"/>
          </p:cNvSpPr>
          <p:nvPr/>
        </p:nvSpPr>
        <p:spPr bwMode="auto">
          <a:xfrm>
            <a:off x="2353816" y="3371850"/>
            <a:ext cx="50292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63" name="Text Box 26"/>
          <p:cNvSpPr txBox="1">
            <a:spLocks noChangeArrowheads="1"/>
          </p:cNvSpPr>
          <p:nvPr/>
        </p:nvSpPr>
        <p:spPr bwMode="auto">
          <a:xfrm>
            <a:off x="7445573" y="3140968"/>
            <a:ext cx="793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Tola</a:t>
            </a:r>
          </a:p>
        </p:txBody>
      </p:sp>
      <p:sp>
        <p:nvSpPr>
          <p:cNvPr id="64" name="Line 27"/>
          <p:cNvSpPr>
            <a:spLocks noChangeShapeType="1"/>
          </p:cNvSpPr>
          <p:nvPr/>
        </p:nvSpPr>
        <p:spPr bwMode="auto">
          <a:xfrm rot="20390226">
            <a:off x="3665519" y="2234217"/>
            <a:ext cx="3676797" cy="12919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65" name="Text Box 29"/>
          <p:cNvSpPr txBox="1">
            <a:spLocks noChangeArrowheads="1"/>
          </p:cNvSpPr>
          <p:nvPr/>
        </p:nvSpPr>
        <p:spPr bwMode="auto">
          <a:xfrm>
            <a:off x="7445573" y="2606997"/>
            <a:ext cx="731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Jair</a:t>
            </a:r>
          </a:p>
        </p:txBody>
      </p:sp>
      <p:sp>
        <p:nvSpPr>
          <p:cNvPr id="66" name="Line 30"/>
          <p:cNvSpPr>
            <a:spLocks noChangeShapeType="1"/>
          </p:cNvSpPr>
          <p:nvPr/>
        </p:nvSpPr>
        <p:spPr bwMode="auto">
          <a:xfrm>
            <a:off x="3988296" y="3144838"/>
            <a:ext cx="14478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67" name="Text Box 32"/>
          <p:cNvSpPr txBox="1">
            <a:spLocks noChangeArrowheads="1"/>
          </p:cNvSpPr>
          <p:nvPr/>
        </p:nvSpPr>
        <p:spPr bwMode="auto">
          <a:xfrm>
            <a:off x="5495181" y="2823765"/>
            <a:ext cx="1552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68" name="Line 33"/>
          <p:cNvSpPr>
            <a:spLocks noChangeShapeType="1"/>
          </p:cNvSpPr>
          <p:nvPr/>
        </p:nvSpPr>
        <p:spPr bwMode="auto">
          <a:xfrm>
            <a:off x="2353816" y="4895850"/>
            <a:ext cx="5029200"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69" name="Text Box 35"/>
          <p:cNvSpPr txBox="1">
            <a:spLocks noChangeArrowheads="1"/>
          </p:cNvSpPr>
          <p:nvPr/>
        </p:nvSpPr>
        <p:spPr bwMode="auto">
          <a:xfrm>
            <a:off x="7445573" y="4741168"/>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Izban</a:t>
            </a:r>
          </a:p>
        </p:txBody>
      </p:sp>
      <p:sp>
        <p:nvSpPr>
          <p:cNvPr id="70" name="Line 36"/>
          <p:cNvSpPr>
            <a:spLocks noChangeShapeType="1"/>
          </p:cNvSpPr>
          <p:nvPr/>
        </p:nvSpPr>
        <p:spPr bwMode="auto">
          <a:xfrm rot="20622694">
            <a:off x="3440020" y="1849199"/>
            <a:ext cx="3796775" cy="105326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71" name="Text Box 38"/>
          <p:cNvSpPr txBox="1">
            <a:spLocks noChangeArrowheads="1"/>
          </p:cNvSpPr>
          <p:nvPr/>
        </p:nvSpPr>
        <p:spPr bwMode="auto">
          <a:xfrm>
            <a:off x="7393508" y="2102941"/>
            <a:ext cx="8509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Elon</a:t>
            </a:r>
          </a:p>
        </p:txBody>
      </p:sp>
      <p:sp>
        <p:nvSpPr>
          <p:cNvPr id="72" name="Line 40"/>
          <p:cNvSpPr>
            <a:spLocks noChangeShapeType="1"/>
          </p:cNvSpPr>
          <p:nvPr/>
        </p:nvSpPr>
        <p:spPr bwMode="auto">
          <a:xfrm rot="20390226">
            <a:off x="2747961" y="3095289"/>
            <a:ext cx="4201745" cy="32455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73" name="Text Box 41"/>
          <p:cNvSpPr txBox="1">
            <a:spLocks noChangeArrowheads="1"/>
          </p:cNvSpPr>
          <p:nvPr/>
        </p:nvSpPr>
        <p:spPr bwMode="auto">
          <a:xfrm>
            <a:off x="7445573" y="5301208"/>
            <a:ext cx="115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Abdon</a:t>
            </a:r>
          </a:p>
        </p:txBody>
      </p:sp>
      <p:sp>
        <p:nvSpPr>
          <p:cNvPr id="74" name="Text Box 43"/>
          <p:cNvSpPr txBox="1">
            <a:spLocks noChangeArrowheads="1"/>
          </p:cNvSpPr>
          <p:nvPr/>
        </p:nvSpPr>
        <p:spPr bwMode="auto">
          <a:xfrm>
            <a:off x="5580112" y="6237312"/>
            <a:ext cx="1382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Samson</a:t>
            </a:r>
          </a:p>
        </p:txBody>
      </p:sp>
      <p:sp>
        <p:nvSpPr>
          <p:cNvPr id="78" name="Line 40"/>
          <p:cNvSpPr>
            <a:spLocks noChangeShapeType="1"/>
          </p:cNvSpPr>
          <p:nvPr/>
        </p:nvSpPr>
        <p:spPr bwMode="auto">
          <a:xfrm rot="20390226">
            <a:off x="2708978" y="3515252"/>
            <a:ext cx="2357894" cy="33972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46" name="Line 13"/>
          <p:cNvSpPr>
            <a:spLocks noChangeShapeType="1"/>
          </p:cNvSpPr>
          <p:nvPr/>
        </p:nvSpPr>
        <p:spPr bwMode="auto">
          <a:xfrm>
            <a:off x="3203848" y="1484784"/>
            <a:ext cx="2592288" cy="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53" name="Text Box 11"/>
          <p:cNvSpPr txBox="1">
            <a:spLocks noChangeArrowheads="1"/>
          </p:cNvSpPr>
          <p:nvPr/>
        </p:nvSpPr>
        <p:spPr bwMode="auto">
          <a:xfrm>
            <a:off x="5508104" y="1166837"/>
            <a:ext cx="150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FFFFFF"/>
                </a:solidFill>
                <a:effectLst>
                  <a:glow rad="279400">
                    <a:srgbClr val="000000">
                      <a:alpha val="98000"/>
                    </a:srgbClr>
                  </a:glow>
                </a:effectLst>
                <a:latin typeface="Arial" charset="0"/>
                <a:cs typeface="Arial" charset="0"/>
              </a:rPr>
              <a:t>Shamgar</a:t>
            </a:r>
          </a:p>
        </p:txBody>
      </p:sp>
    </p:spTree>
    <p:extLst>
      <p:ext uri="{BB962C8B-B14F-4D97-AF65-F5344CB8AC3E}">
        <p14:creationId xmlns:p14="http://schemas.microsoft.com/office/powerpoint/2010/main" val="33787610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Gideon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4987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
        <p:nvSpPr>
          <p:cNvPr id="21" name="Line 9"/>
          <p:cNvSpPr>
            <a:spLocks noChangeShapeType="1"/>
          </p:cNvSpPr>
          <p:nvPr/>
        </p:nvSpPr>
        <p:spPr bwMode="auto">
          <a:xfrm rot="20524962" flipH="1">
            <a:off x="1744185" y="3325669"/>
            <a:ext cx="1551174" cy="222288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Text Box 11"/>
          <p:cNvSpPr txBox="1">
            <a:spLocks noChangeArrowheads="1"/>
          </p:cNvSpPr>
          <p:nvPr/>
        </p:nvSpPr>
        <p:spPr bwMode="auto">
          <a:xfrm>
            <a:off x="1475656" y="5949280"/>
            <a:ext cx="180996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Amalekites</a:t>
            </a:r>
          </a:p>
        </p:txBody>
      </p:sp>
      <p:sp>
        <p:nvSpPr>
          <p:cNvPr id="23"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The Israelites did evil in the </a:t>
            </a:r>
            <a:r>
              <a:rPr lang="en-US" sz="3200" b="1" dirty="0">
                <a:solidFill>
                  <a:srgbClr val="FFFFFF"/>
                </a:solidFill>
                <a:effectLst>
                  <a:glow rad="127000">
                    <a:srgbClr val="000000"/>
                  </a:glow>
                </a:effectLst>
                <a:latin typeface="Arial" charset="0"/>
                <a:ea typeface="ＭＳ Ｐゴシック" charset="0"/>
                <a:cs typeface="ＭＳ Ｐゴシック" charset="0"/>
              </a:rPr>
              <a:t>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s</a:t>
            </a:r>
            <a:r>
              <a:rPr lang="en-US" sz="3600" b="1" dirty="0">
                <a:solidFill>
                  <a:srgbClr val="FFFFFF"/>
                </a:solidFill>
                <a:effectLst>
                  <a:glow rad="127000">
                    <a:srgbClr val="000000"/>
                  </a:glow>
                </a:effectLst>
                <a:latin typeface="Arial" charset="0"/>
                <a:ea typeface="ＭＳ Ｐゴシック" charset="0"/>
                <a:cs typeface="ＭＳ Ｐゴシック" charset="0"/>
              </a:rPr>
              <a:t> sight. So the 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handed them over to the Midianites for seven years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(6:1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4" name="Line 9"/>
          <p:cNvSpPr>
            <a:spLocks noChangeShapeType="1"/>
          </p:cNvSpPr>
          <p:nvPr/>
        </p:nvSpPr>
        <p:spPr bwMode="auto">
          <a:xfrm rot="20524962">
            <a:off x="4158066" y="3063033"/>
            <a:ext cx="44208" cy="29334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Text Box 11"/>
          <p:cNvSpPr txBox="1">
            <a:spLocks noChangeArrowheads="1"/>
          </p:cNvSpPr>
          <p:nvPr/>
        </p:nvSpPr>
        <p:spPr bwMode="auto">
          <a:xfrm>
            <a:off x="4004363" y="6134604"/>
            <a:ext cx="168958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Midianites</a:t>
            </a:r>
          </a:p>
        </p:txBody>
      </p:sp>
    </p:spTree>
    <p:extLst>
      <p:ext uri="{BB962C8B-B14F-4D97-AF65-F5344CB8AC3E}">
        <p14:creationId xmlns:p14="http://schemas.microsoft.com/office/powerpoint/2010/main" val="1559903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Victories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Zobah</a:t>
            </a:r>
          </a:p>
        </p:txBody>
      </p:sp>
    </p:spTree>
    <p:extLst>
      <p:ext uri="{BB962C8B-B14F-4D97-AF65-F5344CB8AC3E}">
        <p14:creationId xmlns:p14="http://schemas.microsoft.com/office/powerpoint/2010/main" val="555936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Mesopotamia</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400" b="1">
                <a:solidFill>
                  <a:srgbClr val="FFFFFF"/>
                </a:solidFill>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FF"/>
                </a:solidFill>
                <a:effectLst>
                  <a:glow rad="203200">
                    <a:srgbClr val="000514">
                      <a:alpha val="88000"/>
                    </a:srgbClr>
                  </a:glow>
                </a:effectLst>
                <a:latin typeface="Arial"/>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b="1" dirty="0">
                <a:solidFill>
                  <a:srgbClr val="FFFFFF"/>
                </a:solidFill>
                <a:effectLst>
                  <a:glow rad="203200">
                    <a:srgbClr val="000514">
                      <a:alpha val="88000"/>
                    </a:srgbClr>
                  </a:glow>
                </a:effectLst>
                <a:latin typeface="Arial"/>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00"/>
                </a:solidFill>
                <a:effectLst>
                  <a:glow rad="203200">
                    <a:srgbClr val="000514">
                      <a:alpha val="88000"/>
                    </a:srgbClr>
                  </a:glow>
                </a:effectLst>
                <a:latin typeface="Arial"/>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00"/>
                </a:solidFill>
                <a:effectLst>
                  <a:glow rad="203200">
                    <a:srgbClr val="000514">
                      <a:alpha val="88000"/>
                    </a:srgbClr>
                  </a:glow>
                </a:effectLst>
                <a:latin typeface="Arial"/>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00"/>
                </a:solidFill>
                <a:effectLst>
                  <a:glow rad="203200">
                    <a:srgbClr val="000514">
                      <a:alpha val="88000"/>
                    </a:srgbClr>
                  </a:glow>
                </a:effectLst>
                <a:latin typeface="Arial"/>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4400" b="1" dirty="0">
                <a:solidFill>
                  <a:srgbClr val="FFFF00"/>
                </a:solidFill>
                <a:effectLst>
                  <a:glow rad="203200">
                    <a:srgbClr val="000514">
                      <a:alpha val="88000"/>
                    </a:srgbClr>
                  </a:glow>
                </a:effectLst>
                <a:latin typeface="Arial"/>
                <a:cs typeface="Arial"/>
              </a:rPr>
              <a:t>N</a:t>
            </a:r>
          </a:p>
        </p:txBody>
      </p:sp>
    </p:spTree>
    <p:extLst>
      <p:ext uri="{BB962C8B-B14F-4D97-AF65-F5344CB8AC3E}">
        <p14:creationId xmlns:p14="http://schemas.microsoft.com/office/powerpoint/2010/main" val="23996461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Zobah</a:t>
            </a: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God rewarded David with victory over the Philistines and other nations to show him as a righteous king to whom God had promised an eternal dynasty </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en-US" sz="2400" b="1" i="1" dirty="0">
                <a:solidFill>
                  <a:srgbClr val="FFFFFF"/>
                </a:solidFill>
                <a:effectLst>
                  <a:glow rad="127000">
                    <a:srgbClr val="000000"/>
                  </a:glow>
                </a:effectLst>
                <a:latin typeface="Arial" charset="0"/>
                <a:ea typeface="ＭＳ Ｐゴシック" charset="0"/>
                <a:cs typeface="ＭＳ Ｐゴシック" charset="0"/>
              </a:rPr>
              <a:t>(1 Chron 18–20). </a:t>
            </a:r>
          </a:p>
        </p:txBody>
      </p:sp>
    </p:spTree>
    <p:extLst>
      <p:ext uri="{BB962C8B-B14F-4D97-AF65-F5344CB8AC3E}">
        <p14:creationId xmlns:p14="http://schemas.microsoft.com/office/powerpoint/2010/main" val="2370847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A Shaky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David returned to a restored kingdom in Jerusalem but the north-south division persisted.</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3072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Tribal Loyalties</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Dan</a:t>
            </a:r>
          </a:p>
        </p:txBody>
      </p:sp>
      <p:sp>
        <p:nvSpPr>
          <p:cNvPr id="8" name="Text Box 4"/>
          <p:cNvSpPr txBox="1">
            <a:spLocks noChangeArrowheads="1"/>
          </p:cNvSpPr>
          <p:nvPr/>
        </p:nvSpPr>
        <p:spPr bwMode="auto">
          <a:xfrm>
            <a:off x="4549224" y="4286551"/>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Judah</a:t>
            </a:r>
          </a:p>
        </p:txBody>
      </p:sp>
      <p:sp>
        <p:nvSpPr>
          <p:cNvPr id="9" name="Text Box 5"/>
          <p:cNvSpPr txBox="1">
            <a:spLocks noChangeArrowheads="1"/>
          </p:cNvSpPr>
          <p:nvPr/>
        </p:nvSpPr>
        <p:spPr bwMode="auto">
          <a:xfrm>
            <a:off x="3946562" y="5122694"/>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Issachar</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chemeClr val="tx1"/>
                  </a:glow>
                </a:effectLst>
                <a:latin typeface="Arial" charset="0"/>
                <a:ea typeface="ＭＳ Ｐゴシック" charset="0"/>
                <a:cs typeface="ＭＳ Ｐゴシック" charset="0"/>
              </a:rPr>
              <a:t>2 Samuel 19</a:t>
            </a:r>
            <a:endParaRPr lang="en-US" sz="3600" b="1" i="1" dirty="0">
              <a:solidFill>
                <a:srgbClr val="FFFFFF"/>
              </a:solidFill>
              <a:effectLst>
                <a:glow rad="127000">
                  <a:schemeClr val="tx1"/>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b="1" dirty="0">
                <a:solidFill>
                  <a:srgbClr val="FFFFFF"/>
                </a:solidFill>
                <a:effectLst>
                  <a:glow rad="101600">
                    <a:schemeClr val="tx1">
                      <a:alpha val="75000"/>
                    </a:schemeClr>
                  </a:glow>
                </a:effectLst>
                <a:latin typeface="Arial"/>
                <a:ea typeface="+mn-ea"/>
                <a:cs typeface="Arial"/>
              </a:rPr>
              <a:t>Benjamin</a:t>
            </a:r>
          </a:p>
        </p:txBody>
      </p:sp>
    </p:spTree>
    <p:extLst>
      <p:ext uri="{BB962C8B-B14F-4D97-AF65-F5344CB8AC3E}">
        <p14:creationId xmlns:p14="http://schemas.microsoft.com/office/powerpoint/2010/main" val="1699867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United Kingdom</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Samuel 8–1 Kings 11</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Phoenicia</a:t>
            </a:r>
          </a:p>
        </p:txBody>
      </p:sp>
      <p:sp>
        <p:nvSpPr>
          <p:cNvPr id="20" name="Text Box 6"/>
          <p:cNvSpPr txBox="1">
            <a:spLocks noChangeArrowheads="1"/>
          </p:cNvSpPr>
          <p:nvPr/>
        </p:nvSpPr>
        <p:spPr bwMode="auto">
          <a:xfrm>
            <a:off x="7247466" y="5193280"/>
            <a:ext cx="1842397"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400" b="1" dirty="0">
                <a:solidFill>
                  <a:schemeClr val="bg1"/>
                </a:solidFill>
                <a:effectLst>
                  <a:glow rad="101600">
                    <a:srgbClr val="000000">
                      <a:alpha val="75000"/>
                    </a:srgbClr>
                  </a:glow>
                </a:effectLst>
                <a:latin typeface="Arial"/>
                <a:ea typeface="+mn-ea"/>
                <a:cs typeface="Arial"/>
              </a:rPr>
              <a:t>David Conquered kingdoms in red</a:t>
            </a:r>
          </a:p>
        </p:txBody>
      </p:sp>
      <p:sp>
        <p:nvSpPr>
          <p:cNvPr id="21" name="Line 40"/>
          <p:cNvSpPr>
            <a:spLocks noChangeShapeType="1"/>
          </p:cNvSpPr>
          <p:nvPr/>
        </p:nvSpPr>
        <p:spPr bwMode="auto">
          <a:xfrm rot="20390226" flipH="1">
            <a:off x="7984323" y="418335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2" name="Line 40"/>
          <p:cNvSpPr>
            <a:spLocks noChangeShapeType="1"/>
          </p:cNvSpPr>
          <p:nvPr/>
        </p:nvSpPr>
        <p:spPr bwMode="auto">
          <a:xfrm rot="20390226">
            <a:off x="6686390"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3" name="Text Box 6"/>
          <p:cNvSpPr txBox="1">
            <a:spLocks noChangeArrowheads="1"/>
          </p:cNvSpPr>
          <p:nvPr/>
        </p:nvSpPr>
        <p:spPr bwMode="auto">
          <a:xfrm>
            <a:off x="3931537" y="5296642"/>
            <a:ext cx="1842397"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400" b="1" dirty="0">
                <a:solidFill>
                  <a:schemeClr val="bg1"/>
                </a:solidFill>
                <a:effectLst>
                  <a:glow rad="101600">
                    <a:srgbClr val="000000">
                      <a:alpha val="75000"/>
                    </a:srgbClr>
                  </a:glow>
                </a:effectLst>
                <a:latin typeface="Arial"/>
                <a:ea typeface="+mn-ea"/>
                <a:cs typeface="Arial"/>
              </a:rPr>
              <a:t>Saul's Kingdom in Blue</a:t>
            </a:r>
          </a:p>
        </p:txBody>
      </p:sp>
    </p:spTree>
    <p:extLst>
      <p:ext uri="{BB962C8B-B14F-4D97-AF65-F5344CB8AC3E}">
        <p14:creationId xmlns:p14="http://schemas.microsoft.com/office/powerpoint/2010/main" val="3735352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37299" r="21157" b="8198"/>
          <a:stretch/>
        </p:blipFill>
        <p:spPr>
          <a:xfrm>
            <a:off x="4911784" y="-8186"/>
            <a:ext cx="4232215" cy="6866182"/>
          </a:xfrm>
          <a:prstGeom prst="rect">
            <a:avLst/>
          </a:prstGeom>
        </p:spPr>
      </p:pic>
      <p:sp>
        <p:nvSpPr>
          <p:cNvPr id="25" name="Text Box 6"/>
          <p:cNvSpPr txBox="1">
            <a:spLocks noChangeArrowheads="1"/>
          </p:cNvSpPr>
          <p:nvPr/>
        </p:nvSpPr>
        <p:spPr bwMode="auto">
          <a:xfrm>
            <a:off x="5909623" y="419469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26" name="Text Box 8"/>
          <p:cNvSpPr txBox="1">
            <a:spLocks noChangeArrowheads="1"/>
          </p:cNvSpPr>
          <p:nvPr/>
        </p:nvSpPr>
        <p:spPr bwMode="auto">
          <a:xfrm>
            <a:off x="6009015" y="224634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Israel</a:t>
            </a:r>
          </a:p>
        </p:txBody>
      </p:sp>
      <p:pic>
        <p:nvPicPr>
          <p:cNvPr id="3" name="Picture 2" descr="United Kingdom.png"/>
          <p:cNvPicPr>
            <a:picLocks noChangeAspect="1"/>
          </p:cNvPicPr>
          <p:nvPr/>
        </p:nvPicPr>
        <p:blipFill rotWithShape="1">
          <a:blip r:embed="rId4">
            <a:extLst>
              <a:ext uri="{28A0092B-C50C-407E-A947-70E740481C1C}">
                <a14:useLocalDpi xmlns:a14="http://schemas.microsoft.com/office/drawing/2010/main" val="0"/>
              </a:ext>
            </a:extLst>
          </a:blip>
          <a:srcRect l="29561" r="22297" b="8030"/>
          <a:stretch/>
        </p:blipFill>
        <p:spPr>
          <a:xfrm>
            <a:off x="10751" y="10727"/>
            <a:ext cx="4778504" cy="6858001"/>
          </a:xfrm>
          <a:prstGeom prst="rect">
            <a:avLst/>
          </a:prstGeom>
        </p:spPr>
      </p:pic>
      <p:sp>
        <p:nvSpPr>
          <p:cNvPr id="900098" name="Rectangle 2"/>
          <p:cNvSpPr>
            <a:spLocks noGrp="1" noChangeArrowheads="1"/>
          </p:cNvSpPr>
          <p:nvPr>
            <p:ph type="ctrTitle"/>
          </p:nvPr>
        </p:nvSpPr>
        <p:spPr>
          <a:xfrm>
            <a:off x="581168" y="43013"/>
            <a:ext cx="8562831" cy="96905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United to Divided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Kingdom</a:t>
            </a:r>
          </a:p>
        </p:txBody>
      </p:sp>
      <p:sp>
        <p:nvSpPr>
          <p:cNvPr id="12" name="Text Box 8"/>
          <p:cNvSpPr txBox="1">
            <a:spLocks noChangeArrowheads="1"/>
          </p:cNvSpPr>
          <p:nvPr/>
        </p:nvSpPr>
        <p:spPr bwMode="auto">
          <a:xfrm>
            <a:off x="1778885" y="312965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42606" y="926581"/>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Freeform 1"/>
          <p:cNvSpPr/>
          <p:nvPr/>
        </p:nvSpPr>
        <p:spPr>
          <a:xfrm>
            <a:off x="6597348" y="3077894"/>
            <a:ext cx="2658312" cy="1560739"/>
          </a:xfrm>
          <a:custGeom>
            <a:avLst/>
            <a:gdLst>
              <a:gd name="connsiteX0" fmla="*/ 0 w 2658312"/>
              <a:gd name="connsiteY0" fmla="*/ 0 h 1560739"/>
              <a:gd name="connsiteX1" fmla="*/ 53812 w 2658312"/>
              <a:gd name="connsiteY1" fmla="*/ 10762 h 1560739"/>
              <a:gd name="connsiteX2" fmla="*/ 64575 w 2658312"/>
              <a:gd name="connsiteY2" fmla="*/ 43048 h 1560739"/>
              <a:gd name="connsiteX3" fmla="*/ 86099 w 2658312"/>
              <a:gd name="connsiteY3" fmla="*/ 75333 h 1560739"/>
              <a:gd name="connsiteX4" fmla="*/ 150674 w 2658312"/>
              <a:gd name="connsiteY4" fmla="*/ 96857 h 1560739"/>
              <a:gd name="connsiteX5" fmla="*/ 182961 w 2658312"/>
              <a:gd name="connsiteY5" fmla="*/ 107619 h 1560739"/>
              <a:gd name="connsiteX6" fmla="*/ 247535 w 2658312"/>
              <a:gd name="connsiteY6" fmla="*/ 161428 h 1560739"/>
              <a:gd name="connsiteX7" fmla="*/ 279823 w 2658312"/>
              <a:gd name="connsiteY7" fmla="*/ 182952 h 1560739"/>
              <a:gd name="connsiteX8" fmla="*/ 290585 w 2658312"/>
              <a:gd name="connsiteY8" fmla="*/ 215237 h 1560739"/>
              <a:gd name="connsiteX9" fmla="*/ 312110 w 2658312"/>
              <a:gd name="connsiteY9" fmla="*/ 247523 h 1560739"/>
              <a:gd name="connsiteX10" fmla="*/ 333634 w 2658312"/>
              <a:gd name="connsiteY10" fmla="*/ 312094 h 1560739"/>
              <a:gd name="connsiteX11" fmla="*/ 344397 w 2658312"/>
              <a:gd name="connsiteY11" fmla="*/ 344380 h 1560739"/>
              <a:gd name="connsiteX12" fmla="*/ 355159 w 2658312"/>
              <a:gd name="connsiteY12" fmla="*/ 548855 h 1560739"/>
              <a:gd name="connsiteX13" fmla="*/ 408971 w 2658312"/>
              <a:gd name="connsiteY13" fmla="*/ 538093 h 1560739"/>
              <a:gd name="connsiteX14" fmla="*/ 452021 w 2658312"/>
              <a:gd name="connsiteY14" fmla="*/ 527332 h 1560739"/>
              <a:gd name="connsiteX15" fmla="*/ 484308 w 2658312"/>
              <a:gd name="connsiteY15" fmla="*/ 516570 h 1560739"/>
              <a:gd name="connsiteX16" fmla="*/ 667269 w 2658312"/>
              <a:gd name="connsiteY16" fmla="*/ 505808 h 1560739"/>
              <a:gd name="connsiteX17" fmla="*/ 699556 w 2658312"/>
              <a:gd name="connsiteY17" fmla="*/ 495046 h 1560739"/>
              <a:gd name="connsiteX18" fmla="*/ 764130 w 2658312"/>
              <a:gd name="connsiteY18" fmla="*/ 451999 h 1560739"/>
              <a:gd name="connsiteX19" fmla="*/ 828705 w 2658312"/>
              <a:gd name="connsiteY19" fmla="*/ 430475 h 1560739"/>
              <a:gd name="connsiteX20" fmla="*/ 860992 w 2658312"/>
              <a:gd name="connsiteY20" fmla="*/ 419713 h 1560739"/>
              <a:gd name="connsiteX21" fmla="*/ 957853 w 2658312"/>
              <a:gd name="connsiteY21" fmla="*/ 376665 h 1560739"/>
              <a:gd name="connsiteX22" fmla="*/ 1022428 w 2658312"/>
              <a:gd name="connsiteY22" fmla="*/ 355142 h 1560739"/>
              <a:gd name="connsiteX23" fmla="*/ 1054715 w 2658312"/>
              <a:gd name="connsiteY23" fmla="*/ 333618 h 1560739"/>
              <a:gd name="connsiteX24" fmla="*/ 1119289 w 2658312"/>
              <a:gd name="connsiteY24" fmla="*/ 312094 h 1560739"/>
              <a:gd name="connsiteX25" fmla="*/ 1183864 w 2658312"/>
              <a:gd name="connsiteY25" fmla="*/ 344380 h 1560739"/>
              <a:gd name="connsiteX26" fmla="*/ 1237676 w 2658312"/>
              <a:gd name="connsiteY26" fmla="*/ 408951 h 1560739"/>
              <a:gd name="connsiteX27" fmla="*/ 1269963 w 2658312"/>
              <a:gd name="connsiteY27" fmla="*/ 430475 h 1560739"/>
              <a:gd name="connsiteX28" fmla="*/ 1280725 w 2658312"/>
              <a:gd name="connsiteY28" fmla="*/ 462760 h 1560739"/>
              <a:gd name="connsiteX29" fmla="*/ 1345300 w 2658312"/>
              <a:gd name="connsiteY29" fmla="*/ 484284 h 1560739"/>
              <a:gd name="connsiteX30" fmla="*/ 1442161 w 2658312"/>
              <a:gd name="connsiteY30" fmla="*/ 538093 h 1560739"/>
              <a:gd name="connsiteX31" fmla="*/ 1495973 w 2658312"/>
              <a:gd name="connsiteY31" fmla="*/ 591903 h 1560739"/>
              <a:gd name="connsiteX32" fmla="*/ 1506736 w 2658312"/>
              <a:gd name="connsiteY32" fmla="*/ 624188 h 1560739"/>
              <a:gd name="connsiteX33" fmla="*/ 1539023 w 2658312"/>
              <a:gd name="connsiteY33" fmla="*/ 634950 h 1560739"/>
              <a:gd name="connsiteX34" fmla="*/ 1711221 w 2658312"/>
              <a:gd name="connsiteY34" fmla="*/ 667236 h 1560739"/>
              <a:gd name="connsiteX35" fmla="*/ 1657409 w 2658312"/>
              <a:gd name="connsiteY35" fmla="*/ 828664 h 1560739"/>
              <a:gd name="connsiteX36" fmla="*/ 1646647 w 2658312"/>
              <a:gd name="connsiteY36" fmla="*/ 860949 h 1560739"/>
              <a:gd name="connsiteX37" fmla="*/ 1635884 w 2658312"/>
              <a:gd name="connsiteY37" fmla="*/ 893235 h 1560739"/>
              <a:gd name="connsiteX38" fmla="*/ 1646647 w 2658312"/>
              <a:gd name="connsiteY38" fmla="*/ 979330 h 1560739"/>
              <a:gd name="connsiteX39" fmla="*/ 1657409 w 2658312"/>
              <a:gd name="connsiteY39" fmla="*/ 1022377 h 1560739"/>
              <a:gd name="connsiteX40" fmla="*/ 1635884 w 2658312"/>
              <a:gd name="connsiteY40" fmla="*/ 1129996 h 1560739"/>
              <a:gd name="connsiteX41" fmla="*/ 1614360 w 2658312"/>
              <a:gd name="connsiteY41" fmla="*/ 1205329 h 1560739"/>
              <a:gd name="connsiteX42" fmla="*/ 1646647 w 2658312"/>
              <a:gd name="connsiteY42" fmla="*/ 1334472 h 1560739"/>
              <a:gd name="connsiteX43" fmla="*/ 1668171 w 2658312"/>
              <a:gd name="connsiteY43" fmla="*/ 1366757 h 1560739"/>
              <a:gd name="connsiteX44" fmla="*/ 1678934 w 2658312"/>
              <a:gd name="connsiteY44" fmla="*/ 1399043 h 1560739"/>
              <a:gd name="connsiteX45" fmla="*/ 1711221 w 2658312"/>
              <a:gd name="connsiteY45" fmla="*/ 1409805 h 1560739"/>
              <a:gd name="connsiteX46" fmla="*/ 1775795 w 2658312"/>
              <a:gd name="connsiteY46" fmla="*/ 1420567 h 1560739"/>
              <a:gd name="connsiteX47" fmla="*/ 1840370 w 2658312"/>
              <a:gd name="connsiteY47" fmla="*/ 1442090 h 1560739"/>
              <a:gd name="connsiteX48" fmla="*/ 1937231 w 2658312"/>
              <a:gd name="connsiteY48" fmla="*/ 1431328 h 1560739"/>
              <a:gd name="connsiteX49" fmla="*/ 1991043 w 2658312"/>
              <a:gd name="connsiteY49" fmla="*/ 1442090 h 1560739"/>
              <a:gd name="connsiteX50" fmla="*/ 2077143 w 2658312"/>
              <a:gd name="connsiteY50" fmla="*/ 1452852 h 1560739"/>
              <a:gd name="connsiteX51" fmla="*/ 2087905 w 2658312"/>
              <a:gd name="connsiteY51" fmla="*/ 1495900 h 1560739"/>
              <a:gd name="connsiteX52" fmla="*/ 2292390 w 2658312"/>
              <a:gd name="connsiteY52" fmla="*/ 1538947 h 1560739"/>
              <a:gd name="connsiteX53" fmla="*/ 2464589 w 2658312"/>
              <a:gd name="connsiteY53" fmla="*/ 1549709 h 1560739"/>
              <a:gd name="connsiteX54" fmla="*/ 2658312 w 2658312"/>
              <a:gd name="connsiteY54" fmla="*/ 1549709 h 156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8312" h="1560739">
                <a:moveTo>
                  <a:pt x="0" y="0"/>
                </a:moveTo>
                <a:cubicBezTo>
                  <a:pt x="17937" y="3587"/>
                  <a:pt x="38591" y="615"/>
                  <a:pt x="53812" y="10762"/>
                </a:cubicBezTo>
                <a:cubicBezTo>
                  <a:pt x="63251" y="17054"/>
                  <a:pt x="59502" y="32901"/>
                  <a:pt x="64575" y="43048"/>
                </a:cubicBezTo>
                <a:cubicBezTo>
                  <a:pt x="70359" y="54616"/>
                  <a:pt x="75131" y="68478"/>
                  <a:pt x="86099" y="75333"/>
                </a:cubicBezTo>
                <a:cubicBezTo>
                  <a:pt x="105340" y="87358"/>
                  <a:pt x="129149" y="89682"/>
                  <a:pt x="150674" y="96857"/>
                </a:cubicBezTo>
                <a:cubicBezTo>
                  <a:pt x="161436" y="100444"/>
                  <a:pt x="173522" y="101327"/>
                  <a:pt x="182961" y="107619"/>
                </a:cubicBezTo>
                <a:cubicBezTo>
                  <a:pt x="263122" y="161056"/>
                  <a:pt x="164670" y="92377"/>
                  <a:pt x="247535" y="161428"/>
                </a:cubicBezTo>
                <a:cubicBezTo>
                  <a:pt x="257472" y="169708"/>
                  <a:pt x="269060" y="175777"/>
                  <a:pt x="279823" y="182952"/>
                </a:cubicBezTo>
                <a:cubicBezTo>
                  <a:pt x="283410" y="193714"/>
                  <a:pt x="285512" y="205091"/>
                  <a:pt x="290585" y="215237"/>
                </a:cubicBezTo>
                <a:cubicBezTo>
                  <a:pt x="296370" y="226806"/>
                  <a:pt x="306857" y="235703"/>
                  <a:pt x="312110" y="247523"/>
                </a:cubicBezTo>
                <a:cubicBezTo>
                  <a:pt x="321325" y="268255"/>
                  <a:pt x="326459" y="290570"/>
                  <a:pt x="333634" y="312094"/>
                </a:cubicBezTo>
                <a:lnTo>
                  <a:pt x="344397" y="344380"/>
                </a:lnTo>
                <a:cubicBezTo>
                  <a:pt x="347984" y="412538"/>
                  <a:pt x="333575" y="484105"/>
                  <a:pt x="355159" y="548855"/>
                </a:cubicBezTo>
                <a:cubicBezTo>
                  <a:pt x="360944" y="566209"/>
                  <a:pt x="391114" y="542061"/>
                  <a:pt x="408971" y="538093"/>
                </a:cubicBezTo>
                <a:cubicBezTo>
                  <a:pt x="423410" y="534885"/>
                  <a:pt x="437799" y="531395"/>
                  <a:pt x="452021" y="527332"/>
                </a:cubicBezTo>
                <a:cubicBezTo>
                  <a:pt x="462929" y="524216"/>
                  <a:pt x="473020" y="517699"/>
                  <a:pt x="484308" y="516570"/>
                </a:cubicBezTo>
                <a:cubicBezTo>
                  <a:pt x="545097" y="510491"/>
                  <a:pt x="606282" y="509395"/>
                  <a:pt x="667269" y="505808"/>
                </a:cubicBezTo>
                <a:cubicBezTo>
                  <a:pt x="678031" y="502221"/>
                  <a:pt x="689639" y="500555"/>
                  <a:pt x="699556" y="495046"/>
                </a:cubicBezTo>
                <a:cubicBezTo>
                  <a:pt x="722170" y="482483"/>
                  <a:pt x="739588" y="460179"/>
                  <a:pt x="764130" y="451999"/>
                </a:cubicBezTo>
                <a:lnTo>
                  <a:pt x="828705" y="430475"/>
                </a:lnTo>
                <a:cubicBezTo>
                  <a:pt x="839467" y="426888"/>
                  <a:pt x="851553" y="426006"/>
                  <a:pt x="860992" y="419713"/>
                </a:cubicBezTo>
                <a:cubicBezTo>
                  <a:pt x="912156" y="385605"/>
                  <a:pt x="881011" y="402277"/>
                  <a:pt x="957853" y="376665"/>
                </a:cubicBezTo>
                <a:cubicBezTo>
                  <a:pt x="957858" y="376663"/>
                  <a:pt x="1022423" y="355146"/>
                  <a:pt x="1022428" y="355142"/>
                </a:cubicBezTo>
                <a:cubicBezTo>
                  <a:pt x="1033190" y="347967"/>
                  <a:pt x="1042895" y="338871"/>
                  <a:pt x="1054715" y="333618"/>
                </a:cubicBezTo>
                <a:cubicBezTo>
                  <a:pt x="1075449" y="324403"/>
                  <a:pt x="1119289" y="312094"/>
                  <a:pt x="1119289" y="312094"/>
                </a:cubicBezTo>
                <a:cubicBezTo>
                  <a:pt x="1151650" y="322880"/>
                  <a:pt x="1156045" y="321199"/>
                  <a:pt x="1183864" y="344380"/>
                </a:cubicBezTo>
                <a:cubicBezTo>
                  <a:pt x="1289648" y="432529"/>
                  <a:pt x="1153020" y="324298"/>
                  <a:pt x="1237676" y="408951"/>
                </a:cubicBezTo>
                <a:cubicBezTo>
                  <a:pt x="1246822" y="418097"/>
                  <a:pt x="1259201" y="423300"/>
                  <a:pt x="1269963" y="430475"/>
                </a:cubicBezTo>
                <a:cubicBezTo>
                  <a:pt x="1273550" y="441237"/>
                  <a:pt x="1271494" y="456167"/>
                  <a:pt x="1280725" y="462760"/>
                </a:cubicBezTo>
                <a:cubicBezTo>
                  <a:pt x="1299188" y="475947"/>
                  <a:pt x="1345300" y="484284"/>
                  <a:pt x="1345300" y="484284"/>
                </a:cubicBezTo>
                <a:cubicBezTo>
                  <a:pt x="1419313" y="533625"/>
                  <a:pt x="1385332" y="519152"/>
                  <a:pt x="1442161" y="538093"/>
                </a:cubicBezTo>
                <a:cubicBezTo>
                  <a:pt x="1474448" y="559617"/>
                  <a:pt x="1478035" y="556029"/>
                  <a:pt x="1495973" y="591903"/>
                </a:cubicBezTo>
                <a:cubicBezTo>
                  <a:pt x="1501046" y="602049"/>
                  <a:pt x="1498714" y="616167"/>
                  <a:pt x="1506736" y="624188"/>
                </a:cubicBezTo>
                <a:cubicBezTo>
                  <a:pt x="1514758" y="632209"/>
                  <a:pt x="1528876" y="629877"/>
                  <a:pt x="1539023" y="634950"/>
                </a:cubicBezTo>
                <a:cubicBezTo>
                  <a:pt x="1638280" y="684577"/>
                  <a:pt x="1456974" y="647679"/>
                  <a:pt x="1711221" y="667236"/>
                </a:cubicBezTo>
                <a:lnTo>
                  <a:pt x="1657409" y="828664"/>
                </a:lnTo>
                <a:lnTo>
                  <a:pt x="1646647" y="860949"/>
                </a:lnTo>
                <a:lnTo>
                  <a:pt x="1635884" y="893235"/>
                </a:lnTo>
                <a:cubicBezTo>
                  <a:pt x="1639472" y="921933"/>
                  <a:pt x="1641892" y="950802"/>
                  <a:pt x="1646647" y="979330"/>
                </a:cubicBezTo>
                <a:cubicBezTo>
                  <a:pt x="1649079" y="993919"/>
                  <a:pt x="1657409" y="1007586"/>
                  <a:pt x="1657409" y="1022377"/>
                </a:cubicBezTo>
                <a:cubicBezTo>
                  <a:pt x="1657409" y="1086671"/>
                  <a:pt x="1649139" y="1083606"/>
                  <a:pt x="1635884" y="1129996"/>
                </a:cubicBezTo>
                <a:cubicBezTo>
                  <a:pt x="1608849" y="1224614"/>
                  <a:pt x="1640170" y="1127901"/>
                  <a:pt x="1614360" y="1205329"/>
                </a:cubicBezTo>
                <a:cubicBezTo>
                  <a:pt x="1619740" y="1237607"/>
                  <a:pt x="1627696" y="1306047"/>
                  <a:pt x="1646647" y="1334472"/>
                </a:cubicBezTo>
                <a:cubicBezTo>
                  <a:pt x="1653822" y="1345234"/>
                  <a:pt x="1662387" y="1355189"/>
                  <a:pt x="1668171" y="1366757"/>
                </a:cubicBezTo>
                <a:cubicBezTo>
                  <a:pt x="1673244" y="1376904"/>
                  <a:pt x="1670912" y="1391022"/>
                  <a:pt x="1678934" y="1399043"/>
                </a:cubicBezTo>
                <a:cubicBezTo>
                  <a:pt x="1686956" y="1407065"/>
                  <a:pt x="1700147" y="1407344"/>
                  <a:pt x="1711221" y="1409805"/>
                </a:cubicBezTo>
                <a:cubicBezTo>
                  <a:pt x="1732523" y="1414539"/>
                  <a:pt x="1754625" y="1415275"/>
                  <a:pt x="1775795" y="1420567"/>
                </a:cubicBezTo>
                <a:cubicBezTo>
                  <a:pt x="1797807" y="1426070"/>
                  <a:pt x="1840370" y="1442090"/>
                  <a:pt x="1840370" y="1442090"/>
                </a:cubicBezTo>
                <a:cubicBezTo>
                  <a:pt x="1872657" y="1438503"/>
                  <a:pt x="1904745" y="1431328"/>
                  <a:pt x="1937231" y="1431328"/>
                </a:cubicBezTo>
                <a:cubicBezTo>
                  <a:pt x="1955524" y="1431328"/>
                  <a:pt x="1972963" y="1439309"/>
                  <a:pt x="1991043" y="1442090"/>
                </a:cubicBezTo>
                <a:cubicBezTo>
                  <a:pt x="2019630" y="1446488"/>
                  <a:pt x="2048443" y="1449265"/>
                  <a:pt x="2077143" y="1452852"/>
                </a:cubicBezTo>
                <a:cubicBezTo>
                  <a:pt x="2080730" y="1467201"/>
                  <a:pt x="2082078" y="1482305"/>
                  <a:pt x="2087905" y="1495900"/>
                </a:cubicBezTo>
                <a:cubicBezTo>
                  <a:pt x="2123016" y="1577821"/>
                  <a:pt x="2192420" y="1533067"/>
                  <a:pt x="2292390" y="1538947"/>
                </a:cubicBezTo>
                <a:cubicBezTo>
                  <a:pt x="2405442" y="1576629"/>
                  <a:pt x="2311708" y="1555169"/>
                  <a:pt x="2464589" y="1549709"/>
                </a:cubicBezTo>
                <a:cubicBezTo>
                  <a:pt x="2529122" y="1547404"/>
                  <a:pt x="2593738" y="1549709"/>
                  <a:pt x="2658312" y="1549709"/>
                </a:cubicBezTo>
              </a:path>
            </a:pathLst>
          </a:custGeom>
          <a:ln w="76200" cmpd="sng">
            <a:solidFill>
              <a:schemeClr val="bg1"/>
            </a:solidFill>
          </a:ln>
          <a:effectLst>
            <a:glow rad="228600">
              <a:schemeClr val="tx1"/>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394306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93F155A-ED46-EE7D-84DB-E0782E2A4A82}"/>
              </a:ext>
            </a:extLst>
          </p:cNvPr>
          <p:cNvGrpSpPr/>
          <p:nvPr/>
        </p:nvGrpSpPr>
        <p:grpSpPr>
          <a:xfrm>
            <a:off x="3079137" y="7536"/>
            <a:ext cx="2928709" cy="6866182"/>
            <a:chOff x="3079137" y="7536"/>
            <a:chExt cx="2928709" cy="6866182"/>
          </a:xfrm>
        </p:grpSpPr>
        <p:pic>
          <p:nvPicPr>
            <p:cNvPr id="24" name="Picture 23"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0320" r="21157" b="8198"/>
            <a:stretch/>
          </p:blipFill>
          <p:spPr>
            <a:xfrm>
              <a:off x="3102118" y="7536"/>
              <a:ext cx="2905728" cy="6866182"/>
            </a:xfrm>
            <a:prstGeom prst="rect">
              <a:avLst/>
            </a:prstGeom>
          </p:spPr>
        </p:pic>
        <p:sp>
          <p:nvSpPr>
            <p:cNvPr id="25" name="Text Box 6"/>
            <p:cNvSpPr txBox="1">
              <a:spLocks noChangeArrowheads="1"/>
            </p:cNvSpPr>
            <p:nvPr/>
          </p:nvSpPr>
          <p:spPr bwMode="auto">
            <a:xfrm>
              <a:off x="3079137" y="435440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Judah</a:t>
              </a:r>
            </a:p>
          </p:txBody>
        </p:sp>
        <p:sp>
          <p:nvSpPr>
            <p:cNvPr id="26" name="Text Box 8"/>
            <p:cNvSpPr txBox="1">
              <a:spLocks noChangeArrowheads="1"/>
            </p:cNvSpPr>
            <p:nvPr/>
          </p:nvSpPr>
          <p:spPr bwMode="auto">
            <a:xfrm>
              <a:off x="3079137" y="240606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3221482" y="846248"/>
              <a:ext cx="2658312"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2" name="Freeform 1"/>
          <p:cNvSpPr/>
          <p:nvPr/>
        </p:nvSpPr>
        <p:spPr>
          <a:xfrm>
            <a:off x="3470297" y="3126398"/>
            <a:ext cx="2658312" cy="1560739"/>
          </a:xfrm>
          <a:custGeom>
            <a:avLst/>
            <a:gdLst>
              <a:gd name="connsiteX0" fmla="*/ 0 w 2658312"/>
              <a:gd name="connsiteY0" fmla="*/ 0 h 1560739"/>
              <a:gd name="connsiteX1" fmla="*/ 53812 w 2658312"/>
              <a:gd name="connsiteY1" fmla="*/ 10762 h 1560739"/>
              <a:gd name="connsiteX2" fmla="*/ 64575 w 2658312"/>
              <a:gd name="connsiteY2" fmla="*/ 43048 h 1560739"/>
              <a:gd name="connsiteX3" fmla="*/ 86099 w 2658312"/>
              <a:gd name="connsiteY3" fmla="*/ 75333 h 1560739"/>
              <a:gd name="connsiteX4" fmla="*/ 150674 w 2658312"/>
              <a:gd name="connsiteY4" fmla="*/ 96857 h 1560739"/>
              <a:gd name="connsiteX5" fmla="*/ 182961 w 2658312"/>
              <a:gd name="connsiteY5" fmla="*/ 107619 h 1560739"/>
              <a:gd name="connsiteX6" fmla="*/ 247535 w 2658312"/>
              <a:gd name="connsiteY6" fmla="*/ 161428 h 1560739"/>
              <a:gd name="connsiteX7" fmla="*/ 279823 w 2658312"/>
              <a:gd name="connsiteY7" fmla="*/ 182952 h 1560739"/>
              <a:gd name="connsiteX8" fmla="*/ 290585 w 2658312"/>
              <a:gd name="connsiteY8" fmla="*/ 215237 h 1560739"/>
              <a:gd name="connsiteX9" fmla="*/ 312110 w 2658312"/>
              <a:gd name="connsiteY9" fmla="*/ 247523 h 1560739"/>
              <a:gd name="connsiteX10" fmla="*/ 333634 w 2658312"/>
              <a:gd name="connsiteY10" fmla="*/ 312094 h 1560739"/>
              <a:gd name="connsiteX11" fmla="*/ 344397 w 2658312"/>
              <a:gd name="connsiteY11" fmla="*/ 344380 h 1560739"/>
              <a:gd name="connsiteX12" fmla="*/ 355159 w 2658312"/>
              <a:gd name="connsiteY12" fmla="*/ 548855 h 1560739"/>
              <a:gd name="connsiteX13" fmla="*/ 408971 w 2658312"/>
              <a:gd name="connsiteY13" fmla="*/ 538093 h 1560739"/>
              <a:gd name="connsiteX14" fmla="*/ 452021 w 2658312"/>
              <a:gd name="connsiteY14" fmla="*/ 527332 h 1560739"/>
              <a:gd name="connsiteX15" fmla="*/ 484308 w 2658312"/>
              <a:gd name="connsiteY15" fmla="*/ 516570 h 1560739"/>
              <a:gd name="connsiteX16" fmla="*/ 667269 w 2658312"/>
              <a:gd name="connsiteY16" fmla="*/ 505808 h 1560739"/>
              <a:gd name="connsiteX17" fmla="*/ 699556 w 2658312"/>
              <a:gd name="connsiteY17" fmla="*/ 495046 h 1560739"/>
              <a:gd name="connsiteX18" fmla="*/ 764130 w 2658312"/>
              <a:gd name="connsiteY18" fmla="*/ 451999 h 1560739"/>
              <a:gd name="connsiteX19" fmla="*/ 828705 w 2658312"/>
              <a:gd name="connsiteY19" fmla="*/ 430475 h 1560739"/>
              <a:gd name="connsiteX20" fmla="*/ 860992 w 2658312"/>
              <a:gd name="connsiteY20" fmla="*/ 419713 h 1560739"/>
              <a:gd name="connsiteX21" fmla="*/ 957853 w 2658312"/>
              <a:gd name="connsiteY21" fmla="*/ 376665 h 1560739"/>
              <a:gd name="connsiteX22" fmla="*/ 1022428 w 2658312"/>
              <a:gd name="connsiteY22" fmla="*/ 355142 h 1560739"/>
              <a:gd name="connsiteX23" fmla="*/ 1054715 w 2658312"/>
              <a:gd name="connsiteY23" fmla="*/ 333618 h 1560739"/>
              <a:gd name="connsiteX24" fmla="*/ 1119289 w 2658312"/>
              <a:gd name="connsiteY24" fmla="*/ 312094 h 1560739"/>
              <a:gd name="connsiteX25" fmla="*/ 1183864 w 2658312"/>
              <a:gd name="connsiteY25" fmla="*/ 344380 h 1560739"/>
              <a:gd name="connsiteX26" fmla="*/ 1237676 w 2658312"/>
              <a:gd name="connsiteY26" fmla="*/ 408951 h 1560739"/>
              <a:gd name="connsiteX27" fmla="*/ 1269963 w 2658312"/>
              <a:gd name="connsiteY27" fmla="*/ 430475 h 1560739"/>
              <a:gd name="connsiteX28" fmla="*/ 1280725 w 2658312"/>
              <a:gd name="connsiteY28" fmla="*/ 462760 h 1560739"/>
              <a:gd name="connsiteX29" fmla="*/ 1345300 w 2658312"/>
              <a:gd name="connsiteY29" fmla="*/ 484284 h 1560739"/>
              <a:gd name="connsiteX30" fmla="*/ 1442161 w 2658312"/>
              <a:gd name="connsiteY30" fmla="*/ 538093 h 1560739"/>
              <a:gd name="connsiteX31" fmla="*/ 1495973 w 2658312"/>
              <a:gd name="connsiteY31" fmla="*/ 591903 h 1560739"/>
              <a:gd name="connsiteX32" fmla="*/ 1506736 w 2658312"/>
              <a:gd name="connsiteY32" fmla="*/ 624188 h 1560739"/>
              <a:gd name="connsiteX33" fmla="*/ 1539023 w 2658312"/>
              <a:gd name="connsiteY33" fmla="*/ 634950 h 1560739"/>
              <a:gd name="connsiteX34" fmla="*/ 1711221 w 2658312"/>
              <a:gd name="connsiteY34" fmla="*/ 667236 h 1560739"/>
              <a:gd name="connsiteX35" fmla="*/ 1657409 w 2658312"/>
              <a:gd name="connsiteY35" fmla="*/ 828664 h 1560739"/>
              <a:gd name="connsiteX36" fmla="*/ 1646647 w 2658312"/>
              <a:gd name="connsiteY36" fmla="*/ 860949 h 1560739"/>
              <a:gd name="connsiteX37" fmla="*/ 1635884 w 2658312"/>
              <a:gd name="connsiteY37" fmla="*/ 893235 h 1560739"/>
              <a:gd name="connsiteX38" fmla="*/ 1646647 w 2658312"/>
              <a:gd name="connsiteY38" fmla="*/ 979330 h 1560739"/>
              <a:gd name="connsiteX39" fmla="*/ 1657409 w 2658312"/>
              <a:gd name="connsiteY39" fmla="*/ 1022377 h 1560739"/>
              <a:gd name="connsiteX40" fmla="*/ 1635884 w 2658312"/>
              <a:gd name="connsiteY40" fmla="*/ 1129996 h 1560739"/>
              <a:gd name="connsiteX41" fmla="*/ 1614360 w 2658312"/>
              <a:gd name="connsiteY41" fmla="*/ 1205329 h 1560739"/>
              <a:gd name="connsiteX42" fmla="*/ 1646647 w 2658312"/>
              <a:gd name="connsiteY42" fmla="*/ 1334472 h 1560739"/>
              <a:gd name="connsiteX43" fmla="*/ 1668171 w 2658312"/>
              <a:gd name="connsiteY43" fmla="*/ 1366757 h 1560739"/>
              <a:gd name="connsiteX44" fmla="*/ 1678934 w 2658312"/>
              <a:gd name="connsiteY44" fmla="*/ 1399043 h 1560739"/>
              <a:gd name="connsiteX45" fmla="*/ 1711221 w 2658312"/>
              <a:gd name="connsiteY45" fmla="*/ 1409805 h 1560739"/>
              <a:gd name="connsiteX46" fmla="*/ 1775795 w 2658312"/>
              <a:gd name="connsiteY46" fmla="*/ 1420567 h 1560739"/>
              <a:gd name="connsiteX47" fmla="*/ 1840370 w 2658312"/>
              <a:gd name="connsiteY47" fmla="*/ 1442090 h 1560739"/>
              <a:gd name="connsiteX48" fmla="*/ 1937231 w 2658312"/>
              <a:gd name="connsiteY48" fmla="*/ 1431328 h 1560739"/>
              <a:gd name="connsiteX49" fmla="*/ 1991043 w 2658312"/>
              <a:gd name="connsiteY49" fmla="*/ 1442090 h 1560739"/>
              <a:gd name="connsiteX50" fmla="*/ 2077143 w 2658312"/>
              <a:gd name="connsiteY50" fmla="*/ 1452852 h 1560739"/>
              <a:gd name="connsiteX51" fmla="*/ 2087905 w 2658312"/>
              <a:gd name="connsiteY51" fmla="*/ 1495900 h 1560739"/>
              <a:gd name="connsiteX52" fmla="*/ 2292390 w 2658312"/>
              <a:gd name="connsiteY52" fmla="*/ 1538947 h 1560739"/>
              <a:gd name="connsiteX53" fmla="*/ 2464589 w 2658312"/>
              <a:gd name="connsiteY53" fmla="*/ 1549709 h 1560739"/>
              <a:gd name="connsiteX54" fmla="*/ 2658312 w 2658312"/>
              <a:gd name="connsiteY54" fmla="*/ 1549709 h 156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8312" h="1560739">
                <a:moveTo>
                  <a:pt x="0" y="0"/>
                </a:moveTo>
                <a:cubicBezTo>
                  <a:pt x="17937" y="3587"/>
                  <a:pt x="38591" y="615"/>
                  <a:pt x="53812" y="10762"/>
                </a:cubicBezTo>
                <a:cubicBezTo>
                  <a:pt x="63251" y="17054"/>
                  <a:pt x="59502" y="32901"/>
                  <a:pt x="64575" y="43048"/>
                </a:cubicBezTo>
                <a:cubicBezTo>
                  <a:pt x="70359" y="54616"/>
                  <a:pt x="75131" y="68478"/>
                  <a:pt x="86099" y="75333"/>
                </a:cubicBezTo>
                <a:cubicBezTo>
                  <a:pt x="105340" y="87358"/>
                  <a:pt x="129149" y="89682"/>
                  <a:pt x="150674" y="96857"/>
                </a:cubicBezTo>
                <a:cubicBezTo>
                  <a:pt x="161436" y="100444"/>
                  <a:pt x="173522" y="101327"/>
                  <a:pt x="182961" y="107619"/>
                </a:cubicBezTo>
                <a:cubicBezTo>
                  <a:pt x="263122" y="161056"/>
                  <a:pt x="164670" y="92377"/>
                  <a:pt x="247535" y="161428"/>
                </a:cubicBezTo>
                <a:cubicBezTo>
                  <a:pt x="257472" y="169708"/>
                  <a:pt x="269060" y="175777"/>
                  <a:pt x="279823" y="182952"/>
                </a:cubicBezTo>
                <a:cubicBezTo>
                  <a:pt x="283410" y="193714"/>
                  <a:pt x="285512" y="205091"/>
                  <a:pt x="290585" y="215237"/>
                </a:cubicBezTo>
                <a:cubicBezTo>
                  <a:pt x="296370" y="226806"/>
                  <a:pt x="306857" y="235703"/>
                  <a:pt x="312110" y="247523"/>
                </a:cubicBezTo>
                <a:cubicBezTo>
                  <a:pt x="321325" y="268255"/>
                  <a:pt x="326459" y="290570"/>
                  <a:pt x="333634" y="312094"/>
                </a:cubicBezTo>
                <a:lnTo>
                  <a:pt x="344397" y="344380"/>
                </a:lnTo>
                <a:cubicBezTo>
                  <a:pt x="347984" y="412538"/>
                  <a:pt x="333575" y="484105"/>
                  <a:pt x="355159" y="548855"/>
                </a:cubicBezTo>
                <a:cubicBezTo>
                  <a:pt x="360944" y="566209"/>
                  <a:pt x="391114" y="542061"/>
                  <a:pt x="408971" y="538093"/>
                </a:cubicBezTo>
                <a:cubicBezTo>
                  <a:pt x="423410" y="534885"/>
                  <a:pt x="437799" y="531395"/>
                  <a:pt x="452021" y="527332"/>
                </a:cubicBezTo>
                <a:cubicBezTo>
                  <a:pt x="462929" y="524216"/>
                  <a:pt x="473020" y="517699"/>
                  <a:pt x="484308" y="516570"/>
                </a:cubicBezTo>
                <a:cubicBezTo>
                  <a:pt x="545097" y="510491"/>
                  <a:pt x="606282" y="509395"/>
                  <a:pt x="667269" y="505808"/>
                </a:cubicBezTo>
                <a:cubicBezTo>
                  <a:pt x="678031" y="502221"/>
                  <a:pt x="689639" y="500555"/>
                  <a:pt x="699556" y="495046"/>
                </a:cubicBezTo>
                <a:cubicBezTo>
                  <a:pt x="722170" y="482483"/>
                  <a:pt x="739588" y="460179"/>
                  <a:pt x="764130" y="451999"/>
                </a:cubicBezTo>
                <a:lnTo>
                  <a:pt x="828705" y="430475"/>
                </a:lnTo>
                <a:cubicBezTo>
                  <a:pt x="839467" y="426888"/>
                  <a:pt x="851553" y="426006"/>
                  <a:pt x="860992" y="419713"/>
                </a:cubicBezTo>
                <a:cubicBezTo>
                  <a:pt x="912156" y="385605"/>
                  <a:pt x="881011" y="402277"/>
                  <a:pt x="957853" y="376665"/>
                </a:cubicBezTo>
                <a:cubicBezTo>
                  <a:pt x="957858" y="376663"/>
                  <a:pt x="1022423" y="355146"/>
                  <a:pt x="1022428" y="355142"/>
                </a:cubicBezTo>
                <a:cubicBezTo>
                  <a:pt x="1033190" y="347967"/>
                  <a:pt x="1042895" y="338871"/>
                  <a:pt x="1054715" y="333618"/>
                </a:cubicBezTo>
                <a:cubicBezTo>
                  <a:pt x="1075449" y="324403"/>
                  <a:pt x="1119289" y="312094"/>
                  <a:pt x="1119289" y="312094"/>
                </a:cubicBezTo>
                <a:cubicBezTo>
                  <a:pt x="1151650" y="322880"/>
                  <a:pt x="1156045" y="321199"/>
                  <a:pt x="1183864" y="344380"/>
                </a:cubicBezTo>
                <a:cubicBezTo>
                  <a:pt x="1289648" y="432529"/>
                  <a:pt x="1153020" y="324298"/>
                  <a:pt x="1237676" y="408951"/>
                </a:cubicBezTo>
                <a:cubicBezTo>
                  <a:pt x="1246822" y="418097"/>
                  <a:pt x="1259201" y="423300"/>
                  <a:pt x="1269963" y="430475"/>
                </a:cubicBezTo>
                <a:cubicBezTo>
                  <a:pt x="1273550" y="441237"/>
                  <a:pt x="1271494" y="456167"/>
                  <a:pt x="1280725" y="462760"/>
                </a:cubicBezTo>
                <a:cubicBezTo>
                  <a:pt x="1299188" y="475947"/>
                  <a:pt x="1345300" y="484284"/>
                  <a:pt x="1345300" y="484284"/>
                </a:cubicBezTo>
                <a:cubicBezTo>
                  <a:pt x="1419313" y="533625"/>
                  <a:pt x="1385332" y="519152"/>
                  <a:pt x="1442161" y="538093"/>
                </a:cubicBezTo>
                <a:cubicBezTo>
                  <a:pt x="1474448" y="559617"/>
                  <a:pt x="1478035" y="556029"/>
                  <a:pt x="1495973" y="591903"/>
                </a:cubicBezTo>
                <a:cubicBezTo>
                  <a:pt x="1501046" y="602049"/>
                  <a:pt x="1498714" y="616167"/>
                  <a:pt x="1506736" y="624188"/>
                </a:cubicBezTo>
                <a:cubicBezTo>
                  <a:pt x="1514758" y="632209"/>
                  <a:pt x="1528876" y="629877"/>
                  <a:pt x="1539023" y="634950"/>
                </a:cubicBezTo>
                <a:cubicBezTo>
                  <a:pt x="1638280" y="684577"/>
                  <a:pt x="1456974" y="647679"/>
                  <a:pt x="1711221" y="667236"/>
                </a:cubicBezTo>
                <a:lnTo>
                  <a:pt x="1657409" y="828664"/>
                </a:lnTo>
                <a:lnTo>
                  <a:pt x="1646647" y="860949"/>
                </a:lnTo>
                <a:lnTo>
                  <a:pt x="1635884" y="893235"/>
                </a:lnTo>
                <a:cubicBezTo>
                  <a:pt x="1639472" y="921933"/>
                  <a:pt x="1641892" y="950802"/>
                  <a:pt x="1646647" y="979330"/>
                </a:cubicBezTo>
                <a:cubicBezTo>
                  <a:pt x="1649079" y="993919"/>
                  <a:pt x="1657409" y="1007586"/>
                  <a:pt x="1657409" y="1022377"/>
                </a:cubicBezTo>
                <a:cubicBezTo>
                  <a:pt x="1657409" y="1086671"/>
                  <a:pt x="1649139" y="1083606"/>
                  <a:pt x="1635884" y="1129996"/>
                </a:cubicBezTo>
                <a:cubicBezTo>
                  <a:pt x="1608849" y="1224614"/>
                  <a:pt x="1640170" y="1127901"/>
                  <a:pt x="1614360" y="1205329"/>
                </a:cubicBezTo>
                <a:cubicBezTo>
                  <a:pt x="1619740" y="1237607"/>
                  <a:pt x="1627696" y="1306047"/>
                  <a:pt x="1646647" y="1334472"/>
                </a:cubicBezTo>
                <a:cubicBezTo>
                  <a:pt x="1653822" y="1345234"/>
                  <a:pt x="1662387" y="1355189"/>
                  <a:pt x="1668171" y="1366757"/>
                </a:cubicBezTo>
                <a:cubicBezTo>
                  <a:pt x="1673244" y="1376904"/>
                  <a:pt x="1670912" y="1391022"/>
                  <a:pt x="1678934" y="1399043"/>
                </a:cubicBezTo>
                <a:cubicBezTo>
                  <a:pt x="1686956" y="1407065"/>
                  <a:pt x="1700147" y="1407344"/>
                  <a:pt x="1711221" y="1409805"/>
                </a:cubicBezTo>
                <a:cubicBezTo>
                  <a:pt x="1732523" y="1414539"/>
                  <a:pt x="1754625" y="1415275"/>
                  <a:pt x="1775795" y="1420567"/>
                </a:cubicBezTo>
                <a:cubicBezTo>
                  <a:pt x="1797807" y="1426070"/>
                  <a:pt x="1840370" y="1442090"/>
                  <a:pt x="1840370" y="1442090"/>
                </a:cubicBezTo>
                <a:cubicBezTo>
                  <a:pt x="1872657" y="1438503"/>
                  <a:pt x="1904745" y="1431328"/>
                  <a:pt x="1937231" y="1431328"/>
                </a:cubicBezTo>
                <a:cubicBezTo>
                  <a:pt x="1955524" y="1431328"/>
                  <a:pt x="1972963" y="1439309"/>
                  <a:pt x="1991043" y="1442090"/>
                </a:cubicBezTo>
                <a:cubicBezTo>
                  <a:pt x="2019630" y="1446488"/>
                  <a:pt x="2048443" y="1449265"/>
                  <a:pt x="2077143" y="1452852"/>
                </a:cubicBezTo>
                <a:cubicBezTo>
                  <a:pt x="2080730" y="1467201"/>
                  <a:pt x="2082078" y="1482305"/>
                  <a:pt x="2087905" y="1495900"/>
                </a:cubicBezTo>
                <a:cubicBezTo>
                  <a:pt x="2123016" y="1577821"/>
                  <a:pt x="2192420" y="1533067"/>
                  <a:pt x="2292390" y="1538947"/>
                </a:cubicBezTo>
                <a:cubicBezTo>
                  <a:pt x="2405442" y="1576629"/>
                  <a:pt x="2311708" y="1555169"/>
                  <a:pt x="2464589" y="1549709"/>
                </a:cubicBezTo>
                <a:cubicBezTo>
                  <a:pt x="2529122" y="1547404"/>
                  <a:pt x="2593738" y="1549709"/>
                  <a:pt x="2658312" y="1549709"/>
                </a:cubicBezTo>
              </a:path>
            </a:pathLst>
          </a:custGeom>
          <a:ln w="76200" cmpd="sng">
            <a:solidFill>
              <a:schemeClr val="bg1"/>
            </a:solidFill>
          </a:ln>
          <a:effectLst>
            <a:glow rad="228600">
              <a:schemeClr val="tx1"/>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nvGrpSpPr>
          <p:cNvPr id="4" name="Group 3">
            <a:extLst>
              <a:ext uri="{FF2B5EF4-FFF2-40B4-BE49-F238E27FC236}">
                <a16:creationId xmlns:a16="http://schemas.microsoft.com/office/drawing/2014/main" id="{C95C5B1C-86A7-4621-F406-0547220EA04D}"/>
              </a:ext>
            </a:extLst>
          </p:cNvPr>
          <p:cNvGrpSpPr/>
          <p:nvPr/>
        </p:nvGrpSpPr>
        <p:grpSpPr>
          <a:xfrm>
            <a:off x="24707" y="15717"/>
            <a:ext cx="3073205" cy="6858001"/>
            <a:chOff x="24707" y="15717"/>
            <a:chExt cx="3073205" cy="6858001"/>
          </a:xfrm>
        </p:grpSpPr>
        <p:pic>
          <p:nvPicPr>
            <p:cNvPr id="3" name="Picture 2" descr="United Kingdom.png"/>
            <p:cNvPicPr>
              <a:picLocks noChangeAspect="1"/>
            </p:cNvPicPr>
            <p:nvPr/>
          </p:nvPicPr>
          <p:blipFill rotWithShape="1">
            <a:blip r:embed="rId4">
              <a:extLst>
                <a:ext uri="{28A0092B-C50C-407E-A947-70E740481C1C}">
                  <a14:useLocalDpi xmlns:a14="http://schemas.microsoft.com/office/drawing/2010/main" val="0"/>
                </a:ext>
              </a:extLst>
            </a:blip>
            <a:srcRect l="40906" r="29335" b="8030"/>
            <a:stretch/>
          </p:blipFill>
          <p:spPr>
            <a:xfrm>
              <a:off x="24707" y="15717"/>
              <a:ext cx="2953841" cy="6858001"/>
            </a:xfrm>
            <a:prstGeom prst="rect">
              <a:avLst/>
            </a:prstGeom>
          </p:spPr>
        </p:pic>
        <p:sp>
          <p:nvSpPr>
            <p:cNvPr id="12" name="Text Box 8"/>
            <p:cNvSpPr txBox="1">
              <a:spLocks noChangeArrowheads="1"/>
            </p:cNvSpPr>
            <p:nvPr/>
          </p:nvSpPr>
          <p:spPr bwMode="auto">
            <a:xfrm>
              <a:off x="430912" y="319461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10" name="Rectangle 2">
              <a:extLst>
                <a:ext uri="{FF2B5EF4-FFF2-40B4-BE49-F238E27FC236}">
                  <a16:creationId xmlns:a16="http://schemas.microsoft.com/office/drawing/2014/main" id="{B83D9203-AC75-D358-7B39-2D9A69EB1994}"/>
                </a:ext>
              </a:extLst>
            </p:cNvPr>
            <p:cNvSpPr txBox="1">
              <a:spLocks noChangeArrowheads="1"/>
            </p:cNvSpPr>
            <p:nvPr/>
          </p:nvSpPr>
          <p:spPr bwMode="auto">
            <a:xfrm>
              <a:off x="144647" y="833892"/>
              <a:ext cx="2658312"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11</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6" name="Group 5">
            <a:extLst>
              <a:ext uri="{FF2B5EF4-FFF2-40B4-BE49-F238E27FC236}">
                <a16:creationId xmlns:a16="http://schemas.microsoft.com/office/drawing/2014/main" id="{C4ABD173-F5C8-F446-7375-AA6420C9E295}"/>
              </a:ext>
            </a:extLst>
          </p:cNvPr>
          <p:cNvGrpSpPr/>
          <p:nvPr/>
        </p:nvGrpSpPr>
        <p:grpSpPr>
          <a:xfrm>
            <a:off x="6153658" y="-8995"/>
            <a:ext cx="3073205" cy="6858001"/>
            <a:chOff x="6153658" y="-8995"/>
            <a:chExt cx="3073205" cy="6858001"/>
          </a:xfrm>
        </p:grpSpPr>
        <p:pic>
          <p:nvPicPr>
            <p:cNvPr id="11" name="Picture 10" descr="United Kingdom.png">
              <a:extLst>
                <a:ext uri="{FF2B5EF4-FFF2-40B4-BE49-F238E27FC236}">
                  <a16:creationId xmlns:a16="http://schemas.microsoft.com/office/drawing/2014/main" id="{913B07BC-5EEF-39CB-5FA8-C5D909F524D0}"/>
                </a:ext>
              </a:extLst>
            </p:cNvPr>
            <p:cNvPicPr>
              <a:picLocks noChangeAspect="1"/>
            </p:cNvPicPr>
            <p:nvPr/>
          </p:nvPicPr>
          <p:blipFill rotWithShape="1">
            <a:blip r:embed="rId4">
              <a:extLst>
                <a:ext uri="{28A0092B-C50C-407E-A947-70E740481C1C}">
                  <a14:useLocalDpi xmlns:a14="http://schemas.microsoft.com/office/drawing/2010/main" val="0"/>
                </a:ext>
              </a:extLst>
            </a:blip>
            <a:srcRect l="40906" r="29335" b="8030"/>
            <a:stretch/>
          </p:blipFill>
          <p:spPr>
            <a:xfrm>
              <a:off x="6153658" y="-8995"/>
              <a:ext cx="2953841" cy="6858001"/>
            </a:xfrm>
            <a:prstGeom prst="rect">
              <a:avLst/>
            </a:prstGeom>
          </p:spPr>
        </p:pic>
        <p:sp>
          <p:nvSpPr>
            <p:cNvPr id="13" name="Text Box 8">
              <a:extLst>
                <a:ext uri="{FF2B5EF4-FFF2-40B4-BE49-F238E27FC236}">
                  <a16:creationId xmlns:a16="http://schemas.microsoft.com/office/drawing/2014/main" id="{74CAAAEA-73A6-6CC4-EF1B-5DC006218822}"/>
                </a:ext>
              </a:extLst>
            </p:cNvPr>
            <p:cNvSpPr txBox="1">
              <a:spLocks noChangeArrowheads="1"/>
            </p:cNvSpPr>
            <p:nvPr/>
          </p:nvSpPr>
          <p:spPr bwMode="auto">
            <a:xfrm>
              <a:off x="6559863" y="312047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14" name="Rectangle 2">
              <a:extLst>
                <a:ext uri="{FF2B5EF4-FFF2-40B4-BE49-F238E27FC236}">
                  <a16:creationId xmlns:a16="http://schemas.microsoft.com/office/drawing/2014/main" id="{840780F3-6FFC-8EA4-AFE9-C301BF97E349}"/>
                </a:ext>
              </a:extLst>
            </p:cNvPr>
            <p:cNvSpPr txBox="1">
              <a:spLocks noChangeArrowheads="1"/>
            </p:cNvSpPr>
            <p:nvPr/>
          </p:nvSpPr>
          <p:spPr bwMode="auto">
            <a:xfrm>
              <a:off x="6273597" y="759752"/>
              <a:ext cx="2833901" cy="548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Ezekiel 37:15-23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0" y="-6415"/>
            <a:ext cx="9143999" cy="656173"/>
          </a:xfrm>
          <a:solidFill>
            <a:schemeClr val="tx1"/>
          </a:solidFill>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United to Divided to United Again</a:t>
            </a:r>
          </a:p>
        </p:txBody>
      </p:sp>
    </p:spTree>
    <p:extLst>
      <p:ext uri="{BB962C8B-B14F-4D97-AF65-F5344CB8AC3E}">
        <p14:creationId xmlns:p14="http://schemas.microsoft.com/office/powerpoint/2010/main" val="3832297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Phoenicia</a:t>
            </a:r>
          </a:p>
        </p:txBody>
      </p:sp>
      <p:sp>
        <p:nvSpPr>
          <p:cNvPr id="20" name="Rectangle 2"/>
          <p:cNvSpPr txBox="1">
            <a:spLocks noChangeArrowheads="1"/>
          </p:cNvSpPr>
          <p:nvPr/>
        </p:nvSpPr>
        <p:spPr bwMode="auto">
          <a:xfrm>
            <a:off x="113629" y="2284230"/>
            <a:ext cx="4808650"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Jerooboam received </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10 northern tribes</a:t>
            </a:r>
          </a:p>
          <a:p>
            <a:pPr algn="l">
              <a:defRPr/>
            </a:pP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Rehoboam received </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2 southern tribes</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3115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a:extLst>
              <a:ext uri="{28A0092B-C50C-407E-A947-70E740481C1C}">
                <a14:useLocalDpi xmlns:a14="http://schemas.microsoft.com/office/drawing/2010/main" val="0"/>
              </a:ext>
            </a:extLst>
          </a:blip>
          <a:srcRect l="13588" t="6845" r="29533" b="29533"/>
          <a:stretch/>
        </p:blipFill>
        <p:spPr>
          <a:xfrm>
            <a:off x="1" y="1"/>
            <a:ext cx="9144000" cy="6858000"/>
          </a:xfrm>
          <a:prstGeom prst="rect">
            <a:avLst/>
          </a:prstGeom>
        </p:spPr>
      </p:pic>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11" name="Picture 10" descr="28 Dav-S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266" y="-70619"/>
            <a:ext cx="4577735" cy="692862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en-US" altLang="zh-CN" sz="3200" b="1" dirty="0">
                <a:solidFill>
                  <a:schemeClr val="bg1"/>
                </a:solidFill>
                <a:latin typeface="Arial" charset="0"/>
              </a:rPr>
              <a:t>Kingdom of David &amp; Solomon (1 Kings 4:21)</a:t>
            </a:r>
            <a:endParaRPr kumimoji="1" lang="en-US" altLang="zh-CN" sz="2000" b="1" dirty="0">
              <a:solidFill>
                <a:schemeClr val="bg1"/>
              </a:solidFill>
              <a:latin typeface="Arial" charset="0"/>
            </a:endParaRPr>
          </a:p>
        </p:txBody>
      </p:sp>
    </p:spTree>
    <p:extLst>
      <p:ext uri="{BB962C8B-B14F-4D97-AF65-F5344CB8AC3E}">
        <p14:creationId xmlns:p14="http://schemas.microsoft.com/office/powerpoint/2010/main" val="301663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Explosion 1 24"/>
          <p:cNvSpPr/>
          <p:nvPr/>
        </p:nvSpPr>
        <p:spPr bwMode="auto">
          <a:xfrm>
            <a:off x="5686991" y="1584204"/>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Explosion 1 25"/>
          <p:cNvSpPr/>
          <p:nvPr/>
        </p:nvSpPr>
        <p:spPr bwMode="auto">
          <a:xfrm>
            <a:off x="5163913" y="-19068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 y="43012"/>
            <a:ext cx="4337539" cy="152174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Solomon's Pagan Wives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A</a:t>
            </a:r>
            <a:r>
              <a:rPr lang="en-US" sz="3200" b="1" dirty="0">
                <a:solidFill>
                  <a:schemeClr val="bg1"/>
                </a:solidFill>
                <a:effectLst>
                  <a:glow rad="101600">
                    <a:srgbClr val="000000">
                      <a:alpha val="75000"/>
                    </a:srgbClr>
                  </a:glow>
                </a:effectLst>
                <a:latin typeface="Arial"/>
                <a:ea typeface="+mn-ea"/>
                <a:cs typeface="Arial"/>
              </a:rPr>
              <a:t>mmon</a:t>
            </a: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H</a:t>
            </a:r>
            <a:r>
              <a:rPr lang="en-US" sz="3200" b="1" dirty="0">
                <a:solidFill>
                  <a:schemeClr val="bg1"/>
                </a:solidFill>
                <a:effectLst>
                  <a:glow rad="101600">
                    <a:srgbClr val="000000">
                      <a:alpha val="75000"/>
                    </a:srgbClr>
                  </a:glow>
                </a:effectLst>
                <a:latin typeface="Arial"/>
                <a:ea typeface="+mn-ea"/>
                <a:cs typeface="Arial"/>
              </a:rPr>
              <a:t>ittite</a:t>
            </a:r>
          </a:p>
        </p:txBody>
      </p:sp>
      <p:sp>
        <p:nvSpPr>
          <p:cNvPr id="15" name="Text Box 6"/>
          <p:cNvSpPr txBox="1">
            <a:spLocks noChangeArrowheads="1"/>
          </p:cNvSpPr>
          <p:nvPr/>
        </p:nvSpPr>
        <p:spPr bwMode="auto">
          <a:xfrm>
            <a:off x="53398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E</a:t>
            </a:r>
            <a:r>
              <a:rPr lang="en-US" sz="3200" b="1" dirty="0">
                <a:solidFill>
                  <a:schemeClr val="bg1"/>
                </a:solidFill>
                <a:effectLst>
                  <a:glow rad="101600">
                    <a:srgbClr val="000000">
                      <a:alpha val="75000"/>
                    </a:srgbClr>
                  </a:glow>
                </a:effectLst>
                <a:latin typeface="Arial"/>
                <a:ea typeface="+mn-ea"/>
                <a:cs typeface="Arial"/>
              </a:rPr>
              <a:t>dom</a:t>
            </a:r>
          </a:p>
        </p:txBody>
      </p:sp>
      <p:sp>
        <p:nvSpPr>
          <p:cNvPr id="16" name="Text Box 8"/>
          <p:cNvSpPr txBox="1">
            <a:spLocks noChangeArrowheads="1"/>
          </p:cNvSpPr>
          <p:nvPr/>
        </p:nvSpPr>
        <p:spPr bwMode="auto">
          <a:xfrm>
            <a:off x="59058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M</a:t>
            </a:r>
            <a:r>
              <a:rPr lang="en-US" sz="3200" b="1" dirty="0">
                <a:solidFill>
                  <a:schemeClr val="bg1"/>
                </a:solidFill>
                <a:effectLst>
                  <a:glow rad="101600">
                    <a:srgbClr val="000000">
                      <a:alpha val="75000"/>
                    </a:srgbClr>
                  </a:glow>
                </a:effectLst>
                <a:latin typeface="Arial"/>
                <a:ea typeface="+mn-ea"/>
                <a:cs typeface="Arial"/>
              </a:rPr>
              <a:t>oab</a:t>
            </a:r>
          </a:p>
        </p:txBody>
      </p:sp>
      <p:sp>
        <p:nvSpPr>
          <p:cNvPr id="2" name="Explosion 1 1"/>
          <p:cNvSpPr/>
          <p:nvPr/>
        </p:nvSpPr>
        <p:spPr bwMode="auto">
          <a:xfrm>
            <a:off x="1463182" y="5703730"/>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Text Box 6"/>
          <p:cNvSpPr txBox="1">
            <a:spLocks noChangeArrowheads="1"/>
          </p:cNvSpPr>
          <p:nvPr/>
        </p:nvSpPr>
        <p:spPr bwMode="auto">
          <a:xfrm>
            <a:off x="11948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E</a:t>
            </a:r>
            <a:r>
              <a:rPr lang="en-US" sz="3200" b="1" dirty="0">
                <a:solidFill>
                  <a:schemeClr val="bg1"/>
                </a:solidFill>
                <a:effectLst>
                  <a:glow rad="101600">
                    <a:srgbClr val="000000">
                      <a:alpha val="75000"/>
                    </a:srgbClr>
                  </a:glow>
                </a:effectLst>
                <a:latin typeface="Arial"/>
                <a:ea typeface="+mn-ea"/>
                <a:cs typeface="Arial"/>
              </a:rPr>
              <a:t>gypt</a:t>
            </a: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S</a:t>
            </a:r>
            <a:r>
              <a:rPr lang="en-US" sz="3200" b="1" dirty="0">
                <a:solidFill>
                  <a:schemeClr val="bg1"/>
                </a:solidFill>
                <a:effectLst>
                  <a:glow rad="101600">
                    <a:srgbClr val="000000">
                      <a:alpha val="75000"/>
                    </a:srgbClr>
                  </a:glow>
                </a:effectLst>
                <a:latin typeface="Arial"/>
                <a:ea typeface="+mn-ea"/>
                <a:cs typeface="Arial"/>
              </a:rPr>
              <a:t>idon</a:t>
            </a:r>
          </a:p>
        </p:txBody>
      </p:sp>
      <p:sp>
        <p:nvSpPr>
          <p:cNvPr id="21" name="Rectangle 2"/>
          <p:cNvSpPr txBox="1">
            <a:spLocks noChangeArrowheads="1"/>
          </p:cNvSpPr>
          <p:nvPr/>
        </p:nvSpPr>
        <p:spPr bwMode="auto">
          <a:xfrm>
            <a:off x="42605" y="1851963"/>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11:1    Now King Solomon loved many foreign women. Besides Pharaoh’s daughter, he married women from </a:t>
            </a:r>
            <a:r>
              <a:rPr lang="en-US" sz="2400" b="1" i="1" dirty="0">
                <a:solidFill>
                  <a:srgbClr val="FFFF00"/>
                </a:solidFill>
                <a:effectLst>
                  <a:glow rad="127000">
                    <a:srgbClr val="000000"/>
                  </a:glow>
                </a:effectLst>
                <a:latin typeface="Arial" charset="0"/>
                <a:ea typeface="ＭＳ Ｐゴシック" charset="0"/>
                <a:cs typeface="ＭＳ Ｐゴシック" charset="0"/>
              </a:rPr>
              <a:t>M</a:t>
            </a:r>
            <a:r>
              <a:rPr lang="en-US" sz="2400" b="1" i="1" dirty="0">
                <a:solidFill>
                  <a:srgbClr val="FFFFFF"/>
                </a:solidFill>
                <a:effectLst>
                  <a:glow rad="127000">
                    <a:srgbClr val="000000"/>
                  </a:glow>
                </a:effectLst>
                <a:latin typeface="Arial" charset="0"/>
                <a:ea typeface="ＭＳ Ｐゴシック" charset="0"/>
                <a:cs typeface="ＭＳ Ｐゴシック" charset="0"/>
              </a:rPr>
              <a:t>oab, </a:t>
            </a:r>
            <a:r>
              <a:rPr lang="en-US" sz="2400" b="1" i="1" dirty="0">
                <a:solidFill>
                  <a:srgbClr val="FFFF00"/>
                </a:solidFill>
                <a:effectLst>
                  <a:glow rad="127000">
                    <a:srgbClr val="000000"/>
                  </a:glow>
                </a:effectLst>
                <a:latin typeface="Arial" charset="0"/>
                <a:ea typeface="ＭＳ Ｐゴシック" charset="0"/>
                <a:cs typeface="ＭＳ Ｐゴシック" charset="0"/>
              </a:rPr>
              <a:t>A</a:t>
            </a:r>
            <a:r>
              <a:rPr lang="en-US" sz="2400" b="1" i="1" dirty="0">
                <a:solidFill>
                  <a:srgbClr val="FFFFFF"/>
                </a:solidFill>
                <a:effectLst>
                  <a:glow rad="127000">
                    <a:srgbClr val="000000"/>
                  </a:glow>
                </a:effectLst>
                <a:latin typeface="Arial" charset="0"/>
                <a:ea typeface="ＭＳ Ｐゴシック" charset="0"/>
                <a:cs typeface="ＭＳ Ｐゴシック" charset="0"/>
              </a:rPr>
              <a:t>mmon, </a:t>
            </a:r>
            <a:r>
              <a:rPr lang="en-US" sz="2400" b="1" i="1" dirty="0">
                <a:solidFill>
                  <a:srgbClr val="FFFF00"/>
                </a:solidFill>
                <a:effectLst>
                  <a:glow rad="127000">
                    <a:srgbClr val="000000"/>
                  </a:glow>
                </a:effectLst>
                <a:latin typeface="Arial" charset="0"/>
                <a:ea typeface="ＭＳ Ｐゴシック" charset="0"/>
                <a:cs typeface="ＭＳ Ｐゴシック" charset="0"/>
              </a:rPr>
              <a:t>E</a:t>
            </a:r>
            <a:r>
              <a:rPr lang="en-US" sz="2400" b="1" i="1" dirty="0">
                <a:solidFill>
                  <a:srgbClr val="FFFFFF"/>
                </a:solidFill>
                <a:effectLst>
                  <a:glow rad="127000">
                    <a:srgbClr val="000000"/>
                  </a:glow>
                </a:effectLst>
                <a:latin typeface="Arial" charset="0"/>
                <a:ea typeface="ＭＳ Ｐゴシック" charset="0"/>
                <a:cs typeface="ＭＳ Ｐゴシック" charset="0"/>
              </a:rPr>
              <a:t>dom, </a:t>
            </a:r>
            <a:r>
              <a:rPr lang="en-US" sz="2400" b="1" i="1" dirty="0">
                <a:solidFill>
                  <a:srgbClr val="FFFF00"/>
                </a:solidFill>
                <a:effectLst>
                  <a:glow rad="127000">
                    <a:srgbClr val="000000"/>
                  </a:glow>
                </a:effectLst>
                <a:latin typeface="Arial" charset="0"/>
                <a:ea typeface="ＭＳ Ｐゴシック" charset="0"/>
                <a:cs typeface="ＭＳ Ｐゴシック" charset="0"/>
              </a:rPr>
              <a:t>S</a:t>
            </a:r>
            <a:r>
              <a:rPr lang="en-US" sz="2400" b="1" i="1" dirty="0">
                <a:solidFill>
                  <a:srgbClr val="FFFFFF"/>
                </a:solidFill>
                <a:effectLst>
                  <a:glow rad="127000">
                    <a:srgbClr val="000000"/>
                  </a:glow>
                </a:effectLst>
                <a:latin typeface="Arial" charset="0"/>
                <a:ea typeface="ＭＳ Ｐゴシック" charset="0"/>
                <a:cs typeface="ＭＳ Ｐゴシック" charset="0"/>
              </a:rPr>
              <a:t>idon, and from among the </a:t>
            </a:r>
            <a:r>
              <a:rPr lang="en-US" sz="2400" b="1" i="1" dirty="0">
                <a:solidFill>
                  <a:srgbClr val="FFFF00"/>
                </a:solidFill>
                <a:effectLst>
                  <a:glow rad="127000">
                    <a:srgbClr val="000000"/>
                  </a:glow>
                </a:effectLst>
                <a:latin typeface="Arial" charset="0"/>
                <a:ea typeface="ＭＳ Ｐゴシック" charset="0"/>
                <a:cs typeface="ＭＳ Ｐゴシック" charset="0"/>
              </a:rPr>
              <a:t>H</a:t>
            </a:r>
            <a:r>
              <a:rPr lang="en-US" sz="2400" b="1" i="1" dirty="0">
                <a:solidFill>
                  <a:srgbClr val="FFFFFF"/>
                </a:solidFill>
                <a:effectLst>
                  <a:glow rad="127000">
                    <a:srgbClr val="000000"/>
                  </a:glow>
                </a:effectLst>
                <a:latin typeface="Arial" charset="0"/>
                <a:ea typeface="ＭＳ Ｐゴシック" charset="0"/>
                <a:cs typeface="ＭＳ Ｐゴシック" charset="0"/>
              </a:rPr>
              <a:t>ittites.</a:t>
            </a:r>
          </a:p>
        </p:txBody>
      </p:sp>
    </p:spTree>
    <p:extLst>
      <p:ext uri="{BB962C8B-B14F-4D97-AF65-F5344CB8AC3E}">
        <p14:creationId xmlns:p14="http://schemas.microsoft.com/office/powerpoint/2010/main" val="267192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80">
                                          <p:stCondLst>
                                            <p:cond delay="0"/>
                                          </p:stCondLst>
                                        </p:cTn>
                                        <p:tgtEl>
                                          <p:spTgt spid="27"/>
                                        </p:tgtEl>
                                      </p:cBhvr>
                                    </p:animEffect>
                                    <p:anim calcmode="lin" valueType="num">
                                      <p:cBhvr>
                                        <p:cTn id="7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5" dur="26">
                                          <p:stCondLst>
                                            <p:cond delay="650"/>
                                          </p:stCondLst>
                                        </p:cTn>
                                        <p:tgtEl>
                                          <p:spTgt spid="27"/>
                                        </p:tgtEl>
                                      </p:cBhvr>
                                      <p:to x="100000" y="60000"/>
                                    </p:animScale>
                                    <p:animScale>
                                      <p:cBhvr>
                                        <p:cTn id="76" dur="166" decel="50000">
                                          <p:stCondLst>
                                            <p:cond delay="676"/>
                                          </p:stCondLst>
                                        </p:cTn>
                                        <p:tgtEl>
                                          <p:spTgt spid="27"/>
                                        </p:tgtEl>
                                      </p:cBhvr>
                                      <p:to x="100000" y="100000"/>
                                    </p:animScale>
                                    <p:animScale>
                                      <p:cBhvr>
                                        <p:cTn id="77" dur="26">
                                          <p:stCondLst>
                                            <p:cond delay="1312"/>
                                          </p:stCondLst>
                                        </p:cTn>
                                        <p:tgtEl>
                                          <p:spTgt spid="27"/>
                                        </p:tgtEl>
                                      </p:cBhvr>
                                      <p:to x="100000" y="80000"/>
                                    </p:animScale>
                                    <p:animScale>
                                      <p:cBhvr>
                                        <p:cTn id="78" dur="166" decel="50000">
                                          <p:stCondLst>
                                            <p:cond delay="1338"/>
                                          </p:stCondLst>
                                        </p:cTn>
                                        <p:tgtEl>
                                          <p:spTgt spid="27"/>
                                        </p:tgtEl>
                                      </p:cBhvr>
                                      <p:to x="100000" y="100000"/>
                                    </p:animScale>
                                    <p:animScale>
                                      <p:cBhvr>
                                        <p:cTn id="79" dur="26">
                                          <p:stCondLst>
                                            <p:cond delay="1642"/>
                                          </p:stCondLst>
                                        </p:cTn>
                                        <p:tgtEl>
                                          <p:spTgt spid="27"/>
                                        </p:tgtEl>
                                      </p:cBhvr>
                                      <p:to x="100000" y="90000"/>
                                    </p:animScale>
                                    <p:animScale>
                                      <p:cBhvr>
                                        <p:cTn id="80" dur="166" decel="50000">
                                          <p:stCondLst>
                                            <p:cond delay="1668"/>
                                          </p:stCondLst>
                                        </p:cTn>
                                        <p:tgtEl>
                                          <p:spTgt spid="27"/>
                                        </p:tgtEl>
                                      </p:cBhvr>
                                      <p:to x="100000" y="100000"/>
                                    </p:animScale>
                                    <p:animScale>
                                      <p:cBhvr>
                                        <p:cTn id="81" dur="26">
                                          <p:stCondLst>
                                            <p:cond delay="1808"/>
                                          </p:stCondLst>
                                        </p:cTn>
                                        <p:tgtEl>
                                          <p:spTgt spid="27"/>
                                        </p:tgtEl>
                                      </p:cBhvr>
                                      <p:to x="100000" y="95000"/>
                                    </p:animScale>
                                    <p:animScale>
                                      <p:cBhvr>
                                        <p:cTn id="82" dur="166" decel="50000">
                                          <p:stCondLst>
                                            <p:cond delay="1834"/>
                                          </p:stCondLst>
                                        </p:cTn>
                                        <p:tgtEl>
                                          <p:spTgt spid="2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80">
                                          <p:stCondLst>
                                            <p:cond delay="0"/>
                                          </p:stCondLst>
                                        </p:cTn>
                                        <p:tgtEl>
                                          <p:spTgt spid="26"/>
                                        </p:tgtEl>
                                      </p:cBhvr>
                                    </p:animEffect>
                                    <p:anim calcmode="lin" valueType="num">
                                      <p:cBhvr>
                                        <p:cTn id="9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95" dur="26">
                                          <p:stCondLst>
                                            <p:cond delay="650"/>
                                          </p:stCondLst>
                                        </p:cTn>
                                        <p:tgtEl>
                                          <p:spTgt spid="26"/>
                                        </p:tgtEl>
                                      </p:cBhvr>
                                      <p:to x="100000" y="60000"/>
                                    </p:animScale>
                                    <p:animScale>
                                      <p:cBhvr>
                                        <p:cTn id="96" dur="166" decel="50000">
                                          <p:stCondLst>
                                            <p:cond delay="676"/>
                                          </p:stCondLst>
                                        </p:cTn>
                                        <p:tgtEl>
                                          <p:spTgt spid="26"/>
                                        </p:tgtEl>
                                      </p:cBhvr>
                                      <p:to x="100000" y="100000"/>
                                    </p:animScale>
                                    <p:animScale>
                                      <p:cBhvr>
                                        <p:cTn id="97" dur="26">
                                          <p:stCondLst>
                                            <p:cond delay="1312"/>
                                          </p:stCondLst>
                                        </p:cTn>
                                        <p:tgtEl>
                                          <p:spTgt spid="26"/>
                                        </p:tgtEl>
                                      </p:cBhvr>
                                      <p:to x="100000" y="80000"/>
                                    </p:animScale>
                                    <p:animScale>
                                      <p:cBhvr>
                                        <p:cTn id="98" dur="166" decel="50000">
                                          <p:stCondLst>
                                            <p:cond delay="1338"/>
                                          </p:stCondLst>
                                        </p:cTn>
                                        <p:tgtEl>
                                          <p:spTgt spid="26"/>
                                        </p:tgtEl>
                                      </p:cBhvr>
                                      <p:to x="100000" y="100000"/>
                                    </p:animScale>
                                    <p:animScale>
                                      <p:cBhvr>
                                        <p:cTn id="99" dur="26">
                                          <p:stCondLst>
                                            <p:cond delay="1642"/>
                                          </p:stCondLst>
                                        </p:cTn>
                                        <p:tgtEl>
                                          <p:spTgt spid="26"/>
                                        </p:tgtEl>
                                      </p:cBhvr>
                                      <p:to x="100000" y="90000"/>
                                    </p:animScale>
                                    <p:animScale>
                                      <p:cBhvr>
                                        <p:cTn id="100" dur="166" decel="50000">
                                          <p:stCondLst>
                                            <p:cond delay="1668"/>
                                          </p:stCondLst>
                                        </p:cTn>
                                        <p:tgtEl>
                                          <p:spTgt spid="26"/>
                                        </p:tgtEl>
                                      </p:cBhvr>
                                      <p:to x="100000" y="100000"/>
                                    </p:animScale>
                                    <p:animScale>
                                      <p:cBhvr>
                                        <p:cTn id="101" dur="26">
                                          <p:stCondLst>
                                            <p:cond delay="1808"/>
                                          </p:stCondLst>
                                        </p:cTn>
                                        <p:tgtEl>
                                          <p:spTgt spid="26"/>
                                        </p:tgtEl>
                                      </p:cBhvr>
                                      <p:to x="100000" y="95000"/>
                                    </p:animScale>
                                    <p:animScale>
                                      <p:cBhvr>
                                        <p:cTn id="102" dur="166" decel="50000">
                                          <p:stCondLst>
                                            <p:cond delay="1834"/>
                                          </p:stCondLst>
                                        </p:cTn>
                                        <p:tgtEl>
                                          <p:spTgt spid="2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80">
                                          <p:stCondLst>
                                            <p:cond delay="0"/>
                                          </p:stCondLst>
                                        </p:cTn>
                                        <p:tgtEl>
                                          <p:spTgt spid="25"/>
                                        </p:tgtEl>
                                      </p:cBhvr>
                                    </p:animEffect>
                                    <p:anim calcmode="lin" valueType="num">
                                      <p:cBhvr>
                                        <p:cTn id="1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
                                        </p:tgtEl>
                                      </p:cBhvr>
                                      <p:to x="100000" y="60000"/>
                                    </p:animScale>
                                    <p:animScale>
                                      <p:cBhvr>
                                        <p:cTn id="116" dur="166" decel="50000">
                                          <p:stCondLst>
                                            <p:cond delay="676"/>
                                          </p:stCondLst>
                                        </p:cTn>
                                        <p:tgtEl>
                                          <p:spTgt spid="25"/>
                                        </p:tgtEl>
                                      </p:cBhvr>
                                      <p:to x="100000" y="100000"/>
                                    </p:animScale>
                                    <p:animScale>
                                      <p:cBhvr>
                                        <p:cTn id="117" dur="26">
                                          <p:stCondLst>
                                            <p:cond delay="1312"/>
                                          </p:stCondLst>
                                        </p:cTn>
                                        <p:tgtEl>
                                          <p:spTgt spid="25"/>
                                        </p:tgtEl>
                                      </p:cBhvr>
                                      <p:to x="100000" y="80000"/>
                                    </p:animScale>
                                    <p:animScale>
                                      <p:cBhvr>
                                        <p:cTn id="118" dur="166" decel="50000">
                                          <p:stCondLst>
                                            <p:cond delay="1338"/>
                                          </p:stCondLst>
                                        </p:cTn>
                                        <p:tgtEl>
                                          <p:spTgt spid="25"/>
                                        </p:tgtEl>
                                      </p:cBhvr>
                                      <p:to x="100000" y="100000"/>
                                    </p:animScale>
                                    <p:animScale>
                                      <p:cBhvr>
                                        <p:cTn id="119" dur="26">
                                          <p:stCondLst>
                                            <p:cond delay="1642"/>
                                          </p:stCondLst>
                                        </p:cTn>
                                        <p:tgtEl>
                                          <p:spTgt spid="25"/>
                                        </p:tgtEl>
                                      </p:cBhvr>
                                      <p:to x="100000" y="90000"/>
                                    </p:animScale>
                                    <p:animScale>
                                      <p:cBhvr>
                                        <p:cTn id="120" dur="166" decel="50000">
                                          <p:stCondLst>
                                            <p:cond delay="1668"/>
                                          </p:stCondLst>
                                        </p:cTn>
                                        <p:tgtEl>
                                          <p:spTgt spid="25"/>
                                        </p:tgtEl>
                                      </p:cBhvr>
                                      <p:to x="100000" y="100000"/>
                                    </p:animScale>
                                    <p:animScale>
                                      <p:cBhvr>
                                        <p:cTn id="121" dur="26">
                                          <p:stCondLst>
                                            <p:cond delay="1808"/>
                                          </p:stCondLst>
                                        </p:cTn>
                                        <p:tgtEl>
                                          <p:spTgt spid="25"/>
                                        </p:tgtEl>
                                      </p:cBhvr>
                                      <p:to x="100000" y="95000"/>
                                    </p:animScale>
                                    <p:animScale>
                                      <p:cBhvr>
                                        <p:cTn id="1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7" grpId="0"/>
      <p:bldP spid="2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Explosion 1 24"/>
          <p:cNvSpPr/>
          <p:nvPr/>
        </p:nvSpPr>
        <p:spPr bwMode="auto">
          <a:xfrm>
            <a:off x="5686991" y="1584204"/>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Explosion 1 25"/>
          <p:cNvSpPr/>
          <p:nvPr/>
        </p:nvSpPr>
        <p:spPr bwMode="auto">
          <a:xfrm>
            <a:off x="5163913" y="-19068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 y="43012"/>
            <a:ext cx="4337539" cy="152174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Solomon's Pagan Wives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13" name="Text Box 6"/>
          <p:cNvSpPr txBox="1">
            <a:spLocks noChangeArrowheads="1"/>
          </p:cNvSpPr>
          <p:nvPr/>
        </p:nvSpPr>
        <p:spPr bwMode="auto">
          <a:xfrm>
            <a:off x="69301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A</a:t>
            </a:r>
            <a:r>
              <a:rPr lang="en-US" sz="3200" b="1" dirty="0">
                <a:solidFill>
                  <a:schemeClr val="bg1"/>
                </a:solidFill>
                <a:effectLst>
                  <a:glow rad="101600">
                    <a:srgbClr val="000000">
                      <a:alpha val="75000"/>
                    </a:srgbClr>
                  </a:glow>
                </a:effectLst>
                <a:latin typeface="Arial"/>
                <a:ea typeface="+mn-ea"/>
                <a:cs typeface="Arial"/>
              </a:rPr>
              <a:t>mmon</a:t>
            </a:r>
          </a:p>
        </p:txBody>
      </p:sp>
      <p:sp>
        <p:nvSpPr>
          <p:cNvPr id="14" name="Text Box 8"/>
          <p:cNvSpPr txBox="1">
            <a:spLocks noChangeArrowheads="1"/>
          </p:cNvSpPr>
          <p:nvPr/>
        </p:nvSpPr>
        <p:spPr bwMode="auto">
          <a:xfrm>
            <a:off x="5329523" y="174080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H</a:t>
            </a:r>
            <a:r>
              <a:rPr lang="en-US" sz="3200" b="1" dirty="0">
                <a:solidFill>
                  <a:schemeClr val="bg1"/>
                </a:solidFill>
                <a:effectLst>
                  <a:glow rad="101600">
                    <a:srgbClr val="000000">
                      <a:alpha val="75000"/>
                    </a:srgbClr>
                  </a:glow>
                </a:effectLst>
                <a:latin typeface="Arial"/>
                <a:ea typeface="+mn-ea"/>
                <a:cs typeface="Arial"/>
              </a:rPr>
              <a:t>ittite</a:t>
            </a:r>
          </a:p>
        </p:txBody>
      </p:sp>
      <p:sp>
        <p:nvSpPr>
          <p:cNvPr id="15" name="Text Box 6"/>
          <p:cNvSpPr txBox="1">
            <a:spLocks noChangeArrowheads="1"/>
          </p:cNvSpPr>
          <p:nvPr/>
        </p:nvSpPr>
        <p:spPr bwMode="auto">
          <a:xfrm>
            <a:off x="53398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E</a:t>
            </a:r>
            <a:r>
              <a:rPr lang="en-US" sz="3200" b="1" dirty="0">
                <a:solidFill>
                  <a:schemeClr val="bg1"/>
                </a:solidFill>
                <a:effectLst>
                  <a:glow rad="101600">
                    <a:srgbClr val="000000">
                      <a:alpha val="75000"/>
                    </a:srgbClr>
                  </a:glow>
                </a:effectLst>
                <a:latin typeface="Arial"/>
                <a:ea typeface="+mn-ea"/>
                <a:cs typeface="Arial"/>
              </a:rPr>
              <a:t>dom</a:t>
            </a:r>
          </a:p>
        </p:txBody>
      </p:sp>
      <p:sp>
        <p:nvSpPr>
          <p:cNvPr id="16" name="Text Box 8"/>
          <p:cNvSpPr txBox="1">
            <a:spLocks noChangeArrowheads="1"/>
          </p:cNvSpPr>
          <p:nvPr/>
        </p:nvSpPr>
        <p:spPr bwMode="auto">
          <a:xfrm>
            <a:off x="59058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M</a:t>
            </a:r>
            <a:r>
              <a:rPr lang="en-US" sz="3200" b="1" dirty="0">
                <a:solidFill>
                  <a:schemeClr val="bg1"/>
                </a:solidFill>
                <a:effectLst>
                  <a:glow rad="101600">
                    <a:srgbClr val="000000">
                      <a:alpha val="75000"/>
                    </a:srgbClr>
                  </a:glow>
                </a:effectLst>
                <a:latin typeface="Arial"/>
                <a:ea typeface="+mn-ea"/>
                <a:cs typeface="Arial"/>
              </a:rPr>
              <a:t>oab</a:t>
            </a:r>
          </a:p>
        </p:txBody>
      </p:sp>
      <p:sp>
        <p:nvSpPr>
          <p:cNvPr id="2" name="Explosion 1 1"/>
          <p:cNvSpPr/>
          <p:nvPr/>
        </p:nvSpPr>
        <p:spPr bwMode="auto">
          <a:xfrm>
            <a:off x="1463182" y="5703730"/>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Text Box 6"/>
          <p:cNvSpPr txBox="1">
            <a:spLocks noChangeArrowheads="1"/>
          </p:cNvSpPr>
          <p:nvPr/>
        </p:nvSpPr>
        <p:spPr bwMode="auto">
          <a:xfrm>
            <a:off x="11948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E</a:t>
            </a:r>
            <a:r>
              <a:rPr lang="en-US" sz="3200" b="1" dirty="0">
                <a:solidFill>
                  <a:schemeClr val="bg1"/>
                </a:solidFill>
                <a:effectLst>
                  <a:glow rad="101600">
                    <a:srgbClr val="000000">
                      <a:alpha val="75000"/>
                    </a:srgbClr>
                  </a:glow>
                </a:effectLst>
                <a:latin typeface="Arial"/>
                <a:ea typeface="+mn-ea"/>
                <a:cs typeface="Arial"/>
              </a:rPr>
              <a:t>gypt</a:t>
            </a:r>
          </a:p>
        </p:txBody>
      </p:sp>
      <p:sp>
        <p:nvSpPr>
          <p:cNvPr id="23" name="Text Box 8"/>
          <p:cNvSpPr txBox="1">
            <a:spLocks noChangeArrowheads="1"/>
          </p:cNvSpPr>
          <p:nvPr/>
        </p:nvSpPr>
        <p:spPr bwMode="auto">
          <a:xfrm>
            <a:off x="4833620" y="-52338"/>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b="1" dirty="0">
                <a:solidFill>
                  <a:srgbClr val="FFFF00"/>
                </a:solidFill>
                <a:effectLst>
                  <a:glow rad="101600">
                    <a:srgbClr val="000000">
                      <a:alpha val="75000"/>
                    </a:srgbClr>
                  </a:glow>
                </a:effectLst>
                <a:latin typeface="Arial"/>
                <a:ea typeface="+mn-ea"/>
                <a:cs typeface="Arial"/>
              </a:rPr>
              <a:t>S</a:t>
            </a:r>
            <a:r>
              <a:rPr lang="en-US" sz="3200" b="1" dirty="0">
                <a:solidFill>
                  <a:schemeClr val="bg1"/>
                </a:solidFill>
                <a:effectLst>
                  <a:glow rad="101600">
                    <a:srgbClr val="000000">
                      <a:alpha val="75000"/>
                    </a:srgbClr>
                  </a:glow>
                </a:effectLst>
                <a:latin typeface="Arial"/>
                <a:ea typeface="+mn-ea"/>
                <a:cs typeface="Arial"/>
              </a:rPr>
              <a:t>idon</a:t>
            </a:r>
          </a:p>
        </p:txBody>
      </p:sp>
    </p:spTree>
    <p:extLst>
      <p:ext uri="{BB962C8B-B14F-4D97-AF65-F5344CB8AC3E}">
        <p14:creationId xmlns:p14="http://schemas.microsoft.com/office/powerpoint/2010/main" val="3275705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7.40741E-7 L -0.45208 0.24977 " pathEditMode="relative" rAng="0" ptsTypes="AA">
                                      <p:cBhvr>
                                        <p:cTn id="6" dur="2000" fill="hold"/>
                                        <p:tgtEl>
                                          <p:spTgt spid="23"/>
                                        </p:tgtEl>
                                        <p:attrNameLst>
                                          <p:attrName>ppt_x</p:attrName>
                                          <p:attrName>ppt_y</p:attrName>
                                        </p:attrNameLst>
                                      </p:cBhvr>
                                      <p:rCtr x="-22604" y="124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66667E-6 -0.00324 L -0.50625 0.07176 " pathEditMode="relative" rAng="0" ptsTypes="AA">
                                      <p:cBhvr>
                                        <p:cTn id="10" dur="2000" fill="hold"/>
                                        <p:tgtEl>
                                          <p:spTgt spid="14"/>
                                        </p:tgtEl>
                                        <p:attrNameLst>
                                          <p:attrName>ppt_x</p:attrName>
                                          <p:attrName>ppt_y</p:attrName>
                                        </p:attrNameLst>
                                      </p:cBhvr>
                                      <p:rCtr x="-25313" y="375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243 -2.59259E-6 L -0.68229 -0.03009 " pathEditMode="relative" rAng="0" ptsTypes="AA">
                                      <p:cBhvr>
                                        <p:cTn id="14" dur="2000" fill="hold"/>
                                        <p:tgtEl>
                                          <p:spTgt spid="13"/>
                                        </p:tgtEl>
                                        <p:attrNameLst>
                                          <p:attrName>ppt_x</p:attrName>
                                          <p:attrName>ppt_y</p:attrName>
                                        </p:attrNameLst>
                                      </p:cBhvr>
                                      <p:rCtr x="-34236" y="-150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729 -1.48148E-6 L -0.56962 -0.2368 " pathEditMode="relative" rAng="0" ptsTypes="AA">
                                      <p:cBhvr>
                                        <p:cTn id="18" dur="2000" fill="hold"/>
                                        <p:tgtEl>
                                          <p:spTgt spid="16"/>
                                        </p:tgtEl>
                                        <p:attrNameLst>
                                          <p:attrName>ppt_x</p:attrName>
                                          <p:attrName>ppt_y</p:attrName>
                                        </p:attrNameLst>
                                      </p:cBhvr>
                                      <p:rCtr x="-28125" y="-1185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29 -0.0162 L -0.50833 -0.33009 " pathEditMode="relative" rAng="0" ptsTypes="AA">
                                      <p:cBhvr>
                                        <p:cTn id="22" dur="2000" fill="hold"/>
                                        <p:tgtEl>
                                          <p:spTgt spid="15"/>
                                        </p:tgtEl>
                                        <p:attrNameLst>
                                          <p:attrName>ppt_x</p:attrName>
                                          <p:attrName>ppt_y</p:attrName>
                                        </p:attrNameLst>
                                      </p:cBhvr>
                                      <p:rCtr x="-26875" y="-1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a:solidFill>
                  <a:schemeClr val="bg1"/>
                </a:solidFill>
                <a:latin typeface="Arial" charset="0"/>
              </a:rPr>
              <a:t>The Ancient Near East</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507174" y="1748564"/>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Euphrates</a:t>
            </a:r>
          </a:p>
        </p:txBody>
      </p:sp>
      <p:sp>
        <p:nvSpPr>
          <p:cNvPr id="7" name="Text Box 9"/>
          <p:cNvSpPr txBox="1">
            <a:spLocks noChangeArrowheads="1"/>
          </p:cNvSpPr>
          <p:nvPr/>
        </p:nvSpPr>
        <p:spPr bwMode="auto">
          <a:xfrm rot="3030063">
            <a:off x="6013846" y="1098902"/>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Tigris</a:t>
            </a:r>
          </a:p>
        </p:txBody>
      </p:sp>
      <p:sp>
        <p:nvSpPr>
          <p:cNvPr id="8" name="Text Box 9"/>
          <p:cNvSpPr txBox="1">
            <a:spLocks noChangeArrowheads="1"/>
          </p:cNvSpPr>
          <p:nvPr/>
        </p:nvSpPr>
        <p:spPr bwMode="auto">
          <a:xfrm>
            <a:off x="5580112" y="3412451"/>
            <a:ext cx="109525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Babylon</a:t>
            </a:r>
          </a:p>
        </p:txBody>
      </p:sp>
      <p:sp>
        <p:nvSpPr>
          <p:cNvPr id="9" name="Text Box 9"/>
          <p:cNvSpPr txBox="1">
            <a:spLocks noChangeArrowheads="1"/>
          </p:cNvSpPr>
          <p:nvPr/>
        </p:nvSpPr>
        <p:spPr bwMode="auto">
          <a:xfrm>
            <a:off x="6413926" y="1700808"/>
            <a:ext cx="108263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Nineveh</a:t>
            </a:r>
          </a:p>
        </p:txBody>
      </p:sp>
      <p:sp>
        <p:nvSpPr>
          <p:cNvPr id="10" name="Text Box 9"/>
          <p:cNvSpPr txBox="1">
            <a:spLocks noChangeArrowheads="1"/>
          </p:cNvSpPr>
          <p:nvPr/>
        </p:nvSpPr>
        <p:spPr bwMode="auto">
          <a:xfrm rot="3096803">
            <a:off x="5250594" y="2060698"/>
            <a:ext cx="165971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Mesopotamia</a:t>
            </a: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100" b="1">
                <a:solidFill>
                  <a:srgbClr val="FFFFFF"/>
                </a:solidFill>
                <a:cs typeface="Arial" charset="0"/>
              </a:rPr>
              <a:t>Alfred Hoerth </a:t>
            </a:r>
            <a:r>
              <a:rPr lang="en-US" sz="1100" b="1" i="1">
                <a:solidFill>
                  <a:srgbClr val="FFFFFF"/>
                </a:solidFill>
                <a:cs typeface="Arial" charset="0"/>
              </a:rPr>
              <a:t>et. al., Peoples of the Old Testament World</a:t>
            </a:r>
            <a:r>
              <a:rPr lang="en-US" sz="1100" b="1">
                <a:solidFill>
                  <a:srgbClr val="FFFFFF"/>
                </a:solidFill>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136475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PERSIANS</a:t>
            </a:r>
          </a:p>
        </p:txBody>
      </p:sp>
      <p:sp>
        <p:nvSpPr>
          <p:cNvPr id="18" name="Text Box 9"/>
          <p:cNvSpPr txBox="1">
            <a:spLocks noChangeArrowheads="1"/>
          </p:cNvSpPr>
          <p:nvPr/>
        </p:nvSpPr>
        <p:spPr bwMode="auto">
          <a:xfrm>
            <a:off x="5292080" y="3012341"/>
            <a:ext cx="18774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BABYLONIANS</a:t>
            </a: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7054628" y="4221088"/>
            <a:ext cx="44119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Ur</a:t>
            </a: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699167" y="4124399"/>
            <a:ext cx="13516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ELAMITES</a:t>
            </a:r>
          </a:p>
        </p:txBody>
      </p:sp>
      <p:sp>
        <p:nvSpPr>
          <p:cNvPr id="42" name="Text Box 9"/>
          <p:cNvSpPr txBox="1">
            <a:spLocks noChangeArrowheads="1"/>
          </p:cNvSpPr>
          <p:nvPr/>
        </p:nvSpPr>
        <p:spPr bwMode="auto">
          <a:xfrm>
            <a:off x="6393483" y="4556447"/>
            <a:ext cx="16337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CHALDEANS</a:t>
            </a:r>
          </a:p>
        </p:txBody>
      </p:sp>
      <p:sp>
        <p:nvSpPr>
          <p:cNvPr id="43" name="Text Box 9"/>
          <p:cNvSpPr txBox="1">
            <a:spLocks noChangeArrowheads="1"/>
          </p:cNvSpPr>
          <p:nvPr/>
        </p:nvSpPr>
        <p:spPr bwMode="auto">
          <a:xfrm>
            <a:off x="6444208" y="3732421"/>
            <a:ext cx="15697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SUMERIANS</a:t>
            </a:r>
          </a:p>
        </p:txBody>
      </p:sp>
      <p:sp>
        <p:nvSpPr>
          <p:cNvPr id="44" name="Text Box 9"/>
          <p:cNvSpPr txBox="1">
            <a:spLocks noChangeArrowheads="1"/>
          </p:cNvSpPr>
          <p:nvPr/>
        </p:nvSpPr>
        <p:spPr bwMode="auto">
          <a:xfrm>
            <a:off x="5075094" y="2508285"/>
            <a:ext cx="6592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Mari</a:t>
            </a: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6"/>
            <a:ext cx="153145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ASSYRIANS</a:t>
            </a:r>
          </a:p>
        </p:txBody>
      </p:sp>
      <p:sp>
        <p:nvSpPr>
          <p:cNvPr id="49" name="Text Box 9"/>
          <p:cNvSpPr txBox="1">
            <a:spLocks noChangeArrowheads="1"/>
          </p:cNvSpPr>
          <p:nvPr/>
        </p:nvSpPr>
        <p:spPr bwMode="auto">
          <a:xfrm>
            <a:off x="3743305" y="1259468"/>
            <a:ext cx="83895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Haran</a:t>
            </a: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854684" y="4654877"/>
            <a:ext cx="1085468"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Arabian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Desert</a:t>
            </a:r>
          </a:p>
        </p:txBody>
      </p:sp>
      <p:sp>
        <p:nvSpPr>
          <p:cNvPr id="54"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55" name="Text Box 9"/>
          <p:cNvSpPr txBox="1">
            <a:spLocks noChangeArrowheads="1"/>
          </p:cNvSpPr>
          <p:nvPr/>
        </p:nvSpPr>
        <p:spPr bwMode="auto">
          <a:xfrm>
            <a:off x="5004048" y="5589240"/>
            <a:ext cx="295852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Fertile Crescent in Green</a:t>
            </a:r>
          </a:p>
        </p:txBody>
      </p:sp>
      <p:sp>
        <p:nvSpPr>
          <p:cNvPr id="56" name="Text Box 9"/>
          <p:cNvSpPr txBox="1">
            <a:spLocks noChangeArrowheads="1"/>
          </p:cNvSpPr>
          <p:nvPr/>
        </p:nvSpPr>
        <p:spPr bwMode="auto">
          <a:xfrm rot="17082764">
            <a:off x="2601810" y="2139634"/>
            <a:ext cx="17878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PHOENICIANS</a:t>
            </a:r>
          </a:p>
        </p:txBody>
      </p:sp>
      <p:sp>
        <p:nvSpPr>
          <p:cNvPr id="57" name="Text Box 9"/>
          <p:cNvSpPr txBox="1">
            <a:spLocks noChangeArrowheads="1"/>
          </p:cNvSpPr>
          <p:nvPr/>
        </p:nvSpPr>
        <p:spPr bwMode="auto">
          <a:xfrm>
            <a:off x="1331640" y="2420888"/>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58" name="Text Box 9"/>
          <p:cNvSpPr txBox="1">
            <a:spLocks noChangeArrowheads="1"/>
          </p:cNvSpPr>
          <p:nvPr/>
        </p:nvSpPr>
        <p:spPr bwMode="auto">
          <a:xfrm>
            <a:off x="1043608" y="6309320"/>
            <a:ext cx="135179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CUSHITES</a:t>
            </a:r>
          </a:p>
        </p:txBody>
      </p:sp>
      <p:sp>
        <p:nvSpPr>
          <p:cNvPr id="59" name="Text Box 9"/>
          <p:cNvSpPr txBox="1">
            <a:spLocks noChangeArrowheads="1"/>
          </p:cNvSpPr>
          <p:nvPr/>
        </p:nvSpPr>
        <p:spPr bwMode="auto">
          <a:xfrm>
            <a:off x="539552" y="4941168"/>
            <a:ext cx="151860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EGYPTIANS</a:t>
            </a:r>
          </a:p>
        </p:txBody>
      </p:sp>
      <p:sp>
        <p:nvSpPr>
          <p:cNvPr id="60" name="Text Box 9"/>
          <p:cNvSpPr txBox="1">
            <a:spLocks noChangeArrowheads="1"/>
          </p:cNvSpPr>
          <p:nvPr/>
        </p:nvSpPr>
        <p:spPr bwMode="auto">
          <a:xfrm>
            <a:off x="3782596" y="6381328"/>
            <a:ext cx="10054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ARABS</a:t>
            </a:r>
          </a:p>
        </p:txBody>
      </p:sp>
      <p:sp>
        <p:nvSpPr>
          <p:cNvPr id="61" name="Text Box 9"/>
          <p:cNvSpPr txBox="1">
            <a:spLocks noChangeArrowheads="1"/>
          </p:cNvSpPr>
          <p:nvPr/>
        </p:nvSpPr>
        <p:spPr bwMode="auto">
          <a:xfrm>
            <a:off x="2843808" y="5013176"/>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MIDIANITES</a:t>
            </a:r>
          </a:p>
        </p:txBody>
      </p:sp>
      <p:sp>
        <p:nvSpPr>
          <p:cNvPr id="62" name="Text Box 9"/>
          <p:cNvSpPr txBox="1">
            <a:spLocks noChangeArrowheads="1"/>
          </p:cNvSpPr>
          <p:nvPr/>
        </p:nvSpPr>
        <p:spPr bwMode="auto">
          <a:xfrm>
            <a:off x="3097031" y="4437112"/>
            <a:ext cx="139022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EDOMITES</a:t>
            </a:r>
          </a:p>
        </p:txBody>
      </p:sp>
      <p:sp>
        <p:nvSpPr>
          <p:cNvPr id="63" name="Text Box 9"/>
          <p:cNvSpPr txBox="1">
            <a:spLocks noChangeArrowheads="1"/>
          </p:cNvSpPr>
          <p:nvPr/>
        </p:nvSpPr>
        <p:spPr bwMode="auto">
          <a:xfrm>
            <a:off x="3169039" y="4149080"/>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MOABITES</a:t>
            </a:r>
          </a:p>
        </p:txBody>
      </p:sp>
      <p:sp>
        <p:nvSpPr>
          <p:cNvPr id="64" name="Text Box 9"/>
          <p:cNvSpPr txBox="1">
            <a:spLocks noChangeArrowheads="1"/>
          </p:cNvSpPr>
          <p:nvPr/>
        </p:nvSpPr>
        <p:spPr bwMode="auto">
          <a:xfrm>
            <a:off x="3264786" y="3851756"/>
            <a:ext cx="159524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AMMONITES</a:t>
            </a:r>
          </a:p>
        </p:txBody>
      </p:sp>
      <p:sp>
        <p:nvSpPr>
          <p:cNvPr id="65" name="Text Box 9"/>
          <p:cNvSpPr txBox="1">
            <a:spLocks noChangeArrowheads="1"/>
          </p:cNvSpPr>
          <p:nvPr/>
        </p:nvSpPr>
        <p:spPr bwMode="auto">
          <a:xfrm>
            <a:off x="2730058" y="3140968"/>
            <a:ext cx="169792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CANAANITES</a:t>
            </a:r>
          </a:p>
        </p:txBody>
      </p:sp>
      <p:sp>
        <p:nvSpPr>
          <p:cNvPr id="66" name="Text Box 9"/>
          <p:cNvSpPr txBox="1">
            <a:spLocks noChangeArrowheads="1"/>
          </p:cNvSpPr>
          <p:nvPr/>
        </p:nvSpPr>
        <p:spPr bwMode="auto">
          <a:xfrm>
            <a:off x="2802066" y="3419708"/>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AMORITES</a:t>
            </a:r>
          </a:p>
        </p:txBody>
      </p:sp>
      <p:sp>
        <p:nvSpPr>
          <p:cNvPr id="67" name="Text Box 9"/>
          <p:cNvSpPr txBox="1">
            <a:spLocks noChangeArrowheads="1"/>
          </p:cNvSpPr>
          <p:nvPr/>
        </p:nvSpPr>
        <p:spPr bwMode="auto">
          <a:xfrm>
            <a:off x="1763688" y="3933056"/>
            <a:ext cx="160832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PHILISTINES</a:t>
            </a:r>
          </a:p>
        </p:txBody>
      </p:sp>
      <p:sp>
        <p:nvSpPr>
          <p:cNvPr id="68" name="Text Box 9"/>
          <p:cNvSpPr txBox="1">
            <a:spLocks noChangeArrowheads="1"/>
          </p:cNvSpPr>
          <p:nvPr/>
        </p:nvSpPr>
        <p:spPr bwMode="auto">
          <a:xfrm>
            <a:off x="3779912" y="2276872"/>
            <a:ext cx="13395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Damascus</a:t>
            </a: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661056" y="3645024"/>
            <a:ext cx="132676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Jerusalem</a:t>
            </a: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491880" y="2627620"/>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ARAMEANS</a:t>
            </a:r>
          </a:p>
        </p:txBody>
      </p:sp>
      <p:sp>
        <p:nvSpPr>
          <p:cNvPr id="77" name="Text Box 9"/>
          <p:cNvSpPr txBox="1">
            <a:spLocks noChangeArrowheads="1"/>
          </p:cNvSpPr>
          <p:nvPr/>
        </p:nvSpPr>
        <p:spPr bwMode="auto">
          <a:xfrm>
            <a:off x="1403648" y="764704"/>
            <a:ext cx="12105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en-US" sz="1800" b="1" dirty="0">
                <a:solidFill>
                  <a:srgbClr val="FFFFFF"/>
                </a:solidFill>
                <a:effectLst>
                  <a:glow rad="203200">
                    <a:srgbClr val="000514">
                      <a:alpha val="88000"/>
                    </a:srgbClr>
                  </a:glow>
                </a:effectLst>
                <a:latin typeface="Arial"/>
                <a:cs typeface="Arial"/>
              </a:rPr>
              <a:t>HITTITES</a:t>
            </a: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600" b="1">
                <a:solidFill>
                  <a:srgbClr val="FFFFFF"/>
                </a:solidFill>
                <a:cs typeface="Arial" charset="0"/>
              </a:rPr>
              <a:t>Small Group: </a:t>
            </a:r>
            <a:br>
              <a:rPr lang="en-US" sz="1600" b="1">
                <a:solidFill>
                  <a:srgbClr val="FFFFFF"/>
                </a:solidFill>
                <a:cs typeface="Arial" charset="0"/>
              </a:rPr>
            </a:br>
            <a:r>
              <a:rPr lang="en-US" sz="1600" b="1">
                <a:solidFill>
                  <a:srgbClr val="FFFFFF"/>
                </a:solidFill>
                <a:cs typeface="Arial" charset="0"/>
              </a:rPr>
              <a:t>Name the 7 cities</a:t>
            </a: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3</a:t>
            </a: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4</a:t>
            </a: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5</a:t>
            </a: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6</a:t>
            </a: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a:solidFill>
                  <a:srgbClr val="FFFFFF"/>
                </a:solidFill>
                <a:latin typeface="Arial"/>
                <a:ea typeface="ＭＳ Ｐゴシック" charset="0"/>
                <a:cs typeface="Arial"/>
              </a:rPr>
              <a:t>7</a:t>
            </a:r>
          </a:p>
        </p:txBody>
      </p:sp>
    </p:spTree>
    <p:extLst>
      <p:ext uri="{BB962C8B-B14F-4D97-AF65-F5344CB8AC3E}">
        <p14:creationId xmlns:p14="http://schemas.microsoft.com/office/powerpoint/2010/main" val="32172030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False Gods Surrounding Israel</a:t>
            </a:r>
          </a:p>
        </p:txBody>
      </p:sp>
      <p:sp>
        <p:nvSpPr>
          <p:cNvPr id="12" name="Text Box 8"/>
          <p:cNvSpPr txBox="1">
            <a:spLocks noChangeArrowheads="1"/>
          </p:cNvSpPr>
          <p:nvPr/>
        </p:nvSpPr>
        <p:spPr bwMode="auto">
          <a:xfrm>
            <a:off x="4556210" y="266522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Ammon</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1236871" y="6128032"/>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Sidon</a:t>
            </a:r>
          </a:p>
        </p:txBody>
      </p:sp>
      <p:sp>
        <p:nvSpPr>
          <p:cNvPr id="18" name="Text Box 6"/>
          <p:cNvSpPr txBox="1">
            <a:spLocks noChangeArrowheads="1"/>
          </p:cNvSpPr>
          <p:nvPr/>
        </p:nvSpPr>
        <p:spPr bwMode="auto">
          <a:xfrm>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Philistia</a:t>
            </a:r>
          </a:p>
        </p:txBody>
      </p:sp>
      <p:sp>
        <p:nvSpPr>
          <p:cNvPr id="21" name="Rectangle 2"/>
          <p:cNvSpPr txBox="1">
            <a:spLocks noChangeArrowheads="1"/>
          </p:cNvSpPr>
          <p:nvPr/>
        </p:nvSpPr>
        <p:spPr bwMode="auto">
          <a:xfrm>
            <a:off x="566" y="2302147"/>
            <a:ext cx="3469878" cy="28479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rgbClr val="FFFFFF"/>
                </a:solidFill>
                <a:effectLst>
                  <a:glow rad="127000">
                    <a:srgbClr val="000000"/>
                  </a:glow>
                </a:effectLst>
                <a:latin typeface="Arial" charset="0"/>
                <a:ea typeface="ＭＳ Ｐゴシック" charset="0"/>
                <a:cs typeface="ＭＳ Ｐゴシック" charset="0"/>
              </a:rPr>
              <a:t>"Solomon has abandoned me and worshiped Ashtoreth, the goddess of the Sidonians; Chemosh, the god of Moab; and Molech, the god of the Ammonites" </a:t>
            </a:r>
            <a:br>
              <a:rPr lang="en-US" sz="2000" b="1" dirty="0">
                <a:solidFill>
                  <a:srgbClr val="FFFFFF"/>
                </a:solidFill>
                <a:effectLst>
                  <a:glow rad="127000">
                    <a:srgbClr val="000000"/>
                  </a:glow>
                </a:effectLst>
                <a:latin typeface="Arial" charset="0"/>
                <a:ea typeface="ＭＳ Ｐゴシック" charset="0"/>
                <a:cs typeface="ＭＳ Ｐゴシック" charset="0"/>
              </a:rPr>
            </a:br>
            <a:r>
              <a:rPr lang="en-US" sz="2000" b="1" dirty="0">
                <a:solidFill>
                  <a:srgbClr val="FFFFFF"/>
                </a:solidFill>
                <a:effectLst>
                  <a:glow rad="127000">
                    <a:srgbClr val="000000"/>
                  </a:glow>
                </a:effectLst>
                <a:latin typeface="Arial" charset="0"/>
                <a:ea typeface="ＭＳ Ｐゴシック" charset="0"/>
                <a:cs typeface="ＭＳ Ｐゴシック" charset="0"/>
              </a:rPr>
              <a:t>(1 Kings 11:33a </a:t>
            </a:r>
            <a:r>
              <a:rPr lang="en-US" sz="1800" b="1" dirty="0">
                <a:solidFill>
                  <a:srgbClr val="FFFFFF"/>
                </a:solidFill>
                <a:effectLst>
                  <a:glow rad="127000">
                    <a:srgbClr val="000000"/>
                  </a:glow>
                </a:effectLst>
                <a:latin typeface="Arial" charset="0"/>
                <a:ea typeface="ＭＳ Ｐゴシック" charset="0"/>
                <a:cs typeface="ＭＳ Ｐゴシック" charset="0"/>
              </a:rPr>
              <a:t>NLT</a:t>
            </a:r>
            <a:r>
              <a:rPr lang="en-US" sz="20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2" name="Text Box 6">
            <a:extLst>
              <a:ext uri="{FF2B5EF4-FFF2-40B4-BE49-F238E27FC236}">
                <a16:creationId xmlns:a16="http://schemas.microsoft.com/office/drawing/2014/main" id="{5A2E7C10-DCD5-1480-35AC-0D49AC6C4559}"/>
              </a:ext>
            </a:extLst>
          </p:cNvPr>
          <p:cNvSpPr txBox="1">
            <a:spLocks noChangeArrowheads="1"/>
          </p:cNvSpPr>
          <p:nvPr/>
        </p:nvSpPr>
        <p:spPr bwMode="auto">
          <a:xfrm>
            <a:off x="6730461" y="248744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i="1" dirty="0">
                <a:solidFill>
                  <a:srgbClr val="FFFF00"/>
                </a:solidFill>
                <a:effectLst>
                  <a:glow rad="101600">
                    <a:srgbClr val="000000">
                      <a:alpha val="75000"/>
                    </a:srgbClr>
                  </a:glow>
                </a:effectLst>
                <a:latin typeface="Arial"/>
                <a:ea typeface="+mn-ea"/>
                <a:cs typeface="Arial"/>
              </a:rPr>
              <a:t>Molech</a:t>
            </a:r>
          </a:p>
        </p:txBody>
      </p:sp>
      <p:sp>
        <p:nvSpPr>
          <p:cNvPr id="29" name="Text Box 6">
            <a:extLst>
              <a:ext uri="{FF2B5EF4-FFF2-40B4-BE49-F238E27FC236}">
                <a16:creationId xmlns:a16="http://schemas.microsoft.com/office/drawing/2014/main" id="{EC6EFF0B-7C15-8E44-30F3-51243818EB2A}"/>
              </a:ext>
            </a:extLst>
          </p:cNvPr>
          <p:cNvSpPr txBox="1">
            <a:spLocks noChangeArrowheads="1"/>
          </p:cNvSpPr>
          <p:nvPr/>
        </p:nvSpPr>
        <p:spPr bwMode="auto">
          <a:xfrm>
            <a:off x="4675797" y="5678600"/>
            <a:ext cx="3446044"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i="1" dirty="0">
                <a:solidFill>
                  <a:srgbClr val="FFFF00"/>
                </a:solidFill>
                <a:effectLst>
                  <a:glow rad="101600">
                    <a:srgbClr val="000000">
                      <a:alpha val="75000"/>
                    </a:srgbClr>
                  </a:glow>
                </a:effectLst>
                <a:latin typeface="Arial"/>
                <a:ea typeface="+mn-ea"/>
                <a:cs typeface="Arial"/>
              </a:rPr>
              <a:t>Qos, etc.</a:t>
            </a:r>
          </a:p>
        </p:txBody>
      </p:sp>
      <p:sp>
        <p:nvSpPr>
          <p:cNvPr id="30" name="Text Box 8">
            <a:extLst>
              <a:ext uri="{FF2B5EF4-FFF2-40B4-BE49-F238E27FC236}">
                <a16:creationId xmlns:a16="http://schemas.microsoft.com/office/drawing/2014/main" id="{76945347-55FE-49E2-C978-D67754346DBC}"/>
              </a:ext>
            </a:extLst>
          </p:cNvPr>
          <p:cNvSpPr txBox="1">
            <a:spLocks noChangeArrowheads="1"/>
          </p:cNvSpPr>
          <p:nvPr/>
        </p:nvSpPr>
        <p:spPr bwMode="auto">
          <a:xfrm>
            <a:off x="5706175" y="44694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b="1" i="1" dirty="0">
                <a:solidFill>
                  <a:srgbClr val="FFFF00"/>
                </a:solidFill>
                <a:effectLst>
                  <a:glow rad="101600">
                    <a:srgbClr val="000000">
                      <a:alpha val="75000"/>
                    </a:srgbClr>
                  </a:glow>
                </a:effectLst>
                <a:latin typeface="Arial"/>
                <a:cs typeface="Arial"/>
              </a:rPr>
              <a:t>Chemosh</a:t>
            </a:r>
          </a:p>
        </p:txBody>
      </p:sp>
      <p:sp>
        <p:nvSpPr>
          <p:cNvPr id="31" name="Text Box 8">
            <a:extLst>
              <a:ext uri="{FF2B5EF4-FFF2-40B4-BE49-F238E27FC236}">
                <a16:creationId xmlns:a16="http://schemas.microsoft.com/office/drawing/2014/main" id="{11A01C95-2B34-2495-DCCB-3D7148DACCAA}"/>
              </a:ext>
            </a:extLst>
          </p:cNvPr>
          <p:cNvSpPr txBox="1">
            <a:spLocks noChangeArrowheads="1"/>
          </p:cNvSpPr>
          <p:nvPr/>
        </p:nvSpPr>
        <p:spPr bwMode="auto">
          <a:xfrm>
            <a:off x="4536540" y="557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i="1" dirty="0">
                <a:solidFill>
                  <a:srgbClr val="FFFF00"/>
                </a:solidFill>
                <a:effectLst>
                  <a:glow rad="101600">
                    <a:srgbClr val="000000">
                      <a:alpha val="75000"/>
                    </a:srgbClr>
                  </a:glow>
                </a:effectLst>
                <a:latin typeface="Arial"/>
                <a:ea typeface="+mn-ea"/>
                <a:cs typeface="Arial"/>
              </a:rPr>
              <a:t>Ashtoreth</a:t>
            </a:r>
          </a:p>
        </p:txBody>
      </p:sp>
      <p:sp>
        <p:nvSpPr>
          <p:cNvPr id="32" name="Text Box 6">
            <a:extLst>
              <a:ext uri="{FF2B5EF4-FFF2-40B4-BE49-F238E27FC236}">
                <a16:creationId xmlns:a16="http://schemas.microsoft.com/office/drawing/2014/main" id="{D5EB5731-C043-C69E-96FB-3018678823EC}"/>
              </a:ext>
            </a:extLst>
          </p:cNvPr>
          <p:cNvSpPr txBox="1">
            <a:spLocks noChangeArrowheads="1"/>
          </p:cNvSpPr>
          <p:nvPr/>
        </p:nvSpPr>
        <p:spPr bwMode="auto">
          <a:xfrm>
            <a:off x="3233220" y="357230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i="1" dirty="0">
                <a:solidFill>
                  <a:srgbClr val="FFFF00"/>
                </a:solidFill>
                <a:effectLst>
                  <a:glow rad="101600">
                    <a:srgbClr val="000000">
                      <a:alpha val="75000"/>
                    </a:srgbClr>
                  </a:glow>
                </a:effectLst>
                <a:latin typeface="Arial"/>
                <a:ea typeface="+mn-ea"/>
                <a:cs typeface="Arial"/>
              </a:rPr>
              <a:t>Dagon</a:t>
            </a:r>
          </a:p>
        </p:txBody>
      </p:sp>
      <p:sp>
        <p:nvSpPr>
          <p:cNvPr id="33" name="Text Box 6">
            <a:extLst>
              <a:ext uri="{FF2B5EF4-FFF2-40B4-BE49-F238E27FC236}">
                <a16:creationId xmlns:a16="http://schemas.microsoft.com/office/drawing/2014/main" id="{1F19457E-EFEB-006B-699F-26AA9DFD002E}"/>
              </a:ext>
            </a:extLst>
          </p:cNvPr>
          <p:cNvSpPr txBox="1">
            <a:spLocks noChangeArrowheads="1"/>
          </p:cNvSpPr>
          <p:nvPr/>
        </p:nvSpPr>
        <p:spPr bwMode="auto">
          <a:xfrm>
            <a:off x="15368" y="5602515"/>
            <a:ext cx="492520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i="1" dirty="0">
                <a:solidFill>
                  <a:srgbClr val="FFFF00"/>
                </a:solidFill>
                <a:effectLst>
                  <a:glow rad="101600">
                    <a:srgbClr val="000000">
                      <a:alpha val="75000"/>
                    </a:srgbClr>
                  </a:glow>
                </a:effectLst>
                <a:latin typeface="Arial"/>
                <a:ea typeface="+mn-ea"/>
                <a:cs typeface="Arial"/>
              </a:rPr>
              <a:t>Ra, Horus, Amon, etc.</a:t>
            </a:r>
          </a:p>
        </p:txBody>
      </p:sp>
    </p:spTree>
    <p:extLst>
      <p:ext uri="{BB962C8B-B14F-4D97-AF65-F5344CB8AC3E}">
        <p14:creationId xmlns:p14="http://schemas.microsoft.com/office/powerpoint/2010/main" val="2809407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0" grpId="0"/>
      <p:bldP spid="31" grpId="0"/>
      <p:bldP spid="32" grpId="0"/>
      <p:bldP spid="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Downfalls in 2 Kings</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1395819"/>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Israel</a:t>
            </a:r>
          </a:p>
        </p:txBody>
      </p:sp>
      <p:grpSp>
        <p:nvGrpSpPr>
          <p:cNvPr id="16" name="Group 15"/>
          <p:cNvGrpSpPr/>
          <p:nvPr/>
        </p:nvGrpSpPr>
        <p:grpSpPr>
          <a:xfrm rot="1383093">
            <a:off x="3866120" y="2636367"/>
            <a:ext cx="4167425" cy="3877055"/>
            <a:chOff x="1561511" y="1594177"/>
            <a:chExt cx="4167425" cy="3877055"/>
          </a:xfrm>
        </p:grpSpPr>
        <p:sp>
          <p:nvSpPr>
            <p:cNvPr id="17" name="Rectangle 3"/>
            <p:cNvSpPr txBox="1">
              <a:spLocks noChangeArrowheads="1"/>
            </p:cNvSpPr>
            <p:nvPr/>
          </p:nvSpPr>
          <p:spPr bwMode="auto">
            <a:xfrm>
              <a:off x="1561511" y="4206249"/>
              <a:ext cx="4069387"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2 Kings 17–25</a:t>
              </a:r>
              <a:endParaRPr lang="en-US" b="1" dirty="0">
                <a:effectLst>
                  <a:glow rad="228600">
                    <a:schemeClr val="tx1"/>
                  </a:glow>
                </a:effectLst>
                <a:latin typeface="Trebuchet MS" charset="0"/>
                <a:ea typeface="Osaka" charset="0"/>
                <a:cs typeface="Osaka" charset="0"/>
              </a:endParaRPr>
            </a:p>
          </p:txBody>
        </p:sp>
        <p:sp>
          <p:nvSpPr>
            <p:cNvPr id="18" name="Isosceles Triangle 17"/>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Judah to Babylon</a:t>
              </a:r>
              <a:endParaRPr lang="en-US" b="1" dirty="0">
                <a:effectLst>
                  <a:glow rad="228600">
                    <a:schemeClr val="tx1"/>
                  </a:glow>
                </a:effectLst>
                <a:latin typeface="Trebuchet MS" charset="0"/>
                <a:ea typeface="Osaka" charset="0"/>
                <a:cs typeface="Osaka" charset="0"/>
              </a:endParaRPr>
            </a:p>
          </p:txBody>
        </p:sp>
      </p:grpSp>
      <p:grpSp>
        <p:nvGrpSpPr>
          <p:cNvPr id="5" name="Group 4"/>
          <p:cNvGrpSpPr/>
          <p:nvPr/>
        </p:nvGrpSpPr>
        <p:grpSpPr>
          <a:xfrm rot="1383093">
            <a:off x="4329744" y="-528087"/>
            <a:ext cx="4167425" cy="3877055"/>
            <a:chOff x="1561511" y="1594177"/>
            <a:chExt cx="4167425" cy="3877055"/>
          </a:xfrm>
        </p:grpSpPr>
        <p:sp>
          <p:nvSpPr>
            <p:cNvPr id="22" name="Rectangle 3"/>
            <p:cNvSpPr txBox="1">
              <a:spLocks noChangeArrowheads="1"/>
            </p:cNvSpPr>
            <p:nvPr/>
          </p:nvSpPr>
          <p:spPr bwMode="auto">
            <a:xfrm>
              <a:off x="1561511" y="4206249"/>
              <a:ext cx="413866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2 Kings 1–17</a:t>
              </a:r>
              <a:endParaRPr lang="en-US" b="1" dirty="0">
                <a:effectLst>
                  <a:glow rad="228600">
                    <a:schemeClr val="tx1"/>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Israel to Assyria</a:t>
              </a:r>
              <a:endParaRPr lang="en-US" b="1" dirty="0">
                <a:effectLst>
                  <a:glow rad="228600">
                    <a:schemeClr val="tx1"/>
                  </a:glow>
                </a:effectLst>
                <a:latin typeface="Trebuchet MS" charset="0"/>
                <a:ea typeface="Osaka" charset="0"/>
                <a:cs typeface="Osaka" charset="0"/>
              </a:endParaRPr>
            </a:p>
          </p:txBody>
        </p:sp>
      </p:grpSp>
    </p:spTree>
    <p:extLst>
      <p:ext uri="{BB962C8B-B14F-4D97-AF65-F5344CB8AC3E}">
        <p14:creationId xmlns:p14="http://schemas.microsoft.com/office/powerpoint/2010/main" val="3559857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35281" y="-9910"/>
            <a:ext cx="4067945" cy="1439870"/>
          </a:xfrm>
          <a:solidFill>
            <a:schemeClr val="tx1"/>
          </a:solid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Jordan Rivers &amp; Regions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7326" y="1412319"/>
            <a:ext cx="4025338" cy="52820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Let's play a game!</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363798" y="347423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586629" y="180508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Gilead</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21" name="Line 40"/>
          <p:cNvSpPr>
            <a:spLocks noChangeShapeType="1"/>
          </p:cNvSpPr>
          <p:nvPr/>
        </p:nvSpPr>
        <p:spPr bwMode="auto">
          <a:xfrm rot="20390226">
            <a:off x="6639239" y="2971495"/>
            <a:ext cx="846732" cy="3482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Rounded Rectangular Callout 22"/>
          <p:cNvSpPr/>
          <p:nvPr/>
        </p:nvSpPr>
        <p:spPr>
          <a:xfrm>
            <a:off x="1348688" y="3312825"/>
            <a:ext cx="4067944" cy="213285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4" name="TextBox 2"/>
          <p:cNvSpPr txBox="1">
            <a:spLocks noChangeArrowheads="1"/>
          </p:cNvSpPr>
          <p:nvPr/>
        </p:nvSpPr>
        <p:spPr bwMode="auto">
          <a:xfrm>
            <a:off x="1564927" y="3534449"/>
            <a:ext cx="356490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4800" b="1" dirty="0">
                <a:solidFill>
                  <a:srgbClr val="000000"/>
                </a:solidFill>
                <a:latin typeface="Arial"/>
                <a:cs typeface="Arial"/>
              </a:rPr>
              <a:t>G-A-M-E</a:t>
            </a:r>
          </a:p>
        </p:txBody>
      </p:sp>
      <p:sp>
        <p:nvSpPr>
          <p:cNvPr id="25" name="Line 40"/>
          <p:cNvSpPr>
            <a:spLocks noChangeShapeType="1"/>
          </p:cNvSpPr>
          <p:nvPr/>
        </p:nvSpPr>
        <p:spPr bwMode="auto">
          <a:xfrm rot="20390226">
            <a:off x="6651394" y="4614322"/>
            <a:ext cx="934349" cy="43439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40"/>
          <p:cNvSpPr>
            <a:spLocks noChangeShapeType="1"/>
          </p:cNvSpPr>
          <p:nvPr/>
        </p:nvSpPr>
        <p:spPr bwMode="auto">
          <a:xfrm rot="20390226">
            <a:off x="6523669" y="1582473"/>
            <a:ext cx="1000045" cy="22559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5" name="Text Box 8"/>
          <p:cNvSpPr txBox="1">
            <a:spLocks noChangeArrowheads="1"/>
          </p:cNvSpPr>
          <p:nvPr/>
        </p:nvSpPr>
        <p:spPr bwMode="auto">
          <a:xfrm>
            <a:off x="353466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Lebanon</a:t>
            </a:r>
          </a:p>
        </p:txBody>
      </p:sp>
      <p:sp>
        <p:nvSpPr>
          <p:cNvPr id="28" name="Line 40"/>
          <p:cNvSpPr>
            <a:spLocks noChangeShapeType="1"/>
          </p:cNvSpPr>
          <p:nvPr/>
        </p:nvSpPr>
        <p:spPr bwMode="auto">
          <a:xfrm rot="20390226">
            <a:off x="6361770" y="5537365"/>
            <a:ext cx="1158940" cy="9478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Text Box 6">
            <a:extLst>
              <a:ext uri="{FF2B5EF4-FFF2-40B4-BE49-F238E27FC236}">
                <a16:creationId xmlns:a16="http://schemas.microsoft.com/office/drawing/2014/main" id="{C97B5353-693B-DB78-BC2A-127061AEF309}"/>
              </a:ext>
            </a:extLst>
          </p:cNvPr>
          <p:cNvSpPr txBox="1">
            <a:spLocks noChangeArrowheads="1"/>
          </p:cNvSpPr>
          <p:nvPr/>
        </p:nvSpPr>
        <p:spPr bwMode="auto">
          <a:xfrm>
            <a:off x="6784159" y="2734737"/>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fontAlgn="auto">
              <a:spcBef>
                <a:spcPct val="50000"/>
              </a:spcBef>
              <a:spcAft>
                <a:spcPts val="0"/>
              </a:spcAft>
              <a:defRPr/>
            </a:pPr>
            <a:r>
              <a:rPr lang="en-US" sz="3200" b="1" dirty="0">
                <a:solidFill>
                  <a:schemeClr val="accent2">
                    <a:lumMod val="20000"/>
                    <a:lumOff val="80000"/>
                  </a:schemeClr>
                </a:solidFill>
                <a:effectLst>
                  <a:glow rad="101600">
                    <a:srgbClr val="000000">
                      <a:alpha val="75000"/>
                    </a:srgbClr>
                  </a:glow>
                </a:effectLst>
                <a:latin typeface="Arial"/>
                <a:ea typeface="+mn-ea"/>
                <a:cs typeface="Arial"/>
              </a:rPr>
              <a:t>Jabbok</a:t>
            </a:r>
          </a:p>
        </p:txBody>
      </p:sp>
      <p:sp>
        <p:nvSpPr>
          <p:cNvPr id="29" name="Text Box 8">
            <a:extLst>
              <a:ext uri="{FF2B5EF4-FFF2-40B4-BE49-F238E27FC236}">
                <a16:creationId xmlns:a16="http://schemas.microsoft.com/office/drawing/2014/main" id="{98A639F3-C0CB-A8D9-8A02-050E420616E2}"/>
              </a:ext>
            </a:extLst>
          </p:cNvPr>
          <p:cNvSpPr txBox="1">
            <a:spLocks noChangeArrowheads="1"/>
          </p:cNvSpPr>
          <p:nvPr/>
        </p:nvSpPr>
        <p:spPr bwMode="auto">
          <a:xfrm>
            <a:off x="6873067" y="1155085"/>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chemeClr val="accent2">
                    <a:lumMod val="20000"/>
                    <a:lumOff val="80000"/>
                  </a:schemeClr>
                </a:solidFill>
                <a:effectLst>
                  <a:glow rad="101600">
                    <a:srgbClr val="000000">
                      <a:alpha val="75000"/>
                    </a:srgbClr>
                  </a:glow>
                </a:effectLst>
                <a:latin typeface="Arial"/>
                <a:ea typeface="+mn-ea"/>
                <a:cs typeface="Arial"/>
              </a:rPr>
              <a:t>Yarmuk</a:t>
            </a:r>
            <a:endParaRPr lang="en-US" sz="3200" b="1" dirty="0">
              <a:solidFill>
                <a:schemeClr val="accent2">
                  <a:lumMod val="20000"/>
                  <a:lumOff val="80000"/>
                </a:schemeClr>
              </a:solidFill>
              <a:effectLst>
                <a:glow rad="101600">
                  <a:srgbClr val="000000">
                    <a:alpha val="75000"/>
                  </a:srgbClr>
                </a:glow>
              </a:effectLst>
              <a:latin typeface="Arial"/>
              <a:ea typeface="+mn-ea"/>
              <a:cs typeface="Arial"/>
            </a:endParaRPr>
          </a:p>
        </p:txBody>
      </p:sp>
      <p:sp>
        <p:nvSpPr>
          <p:cNvPr id="30" name="Text Box 6">
            <a:extLst>
              <a:ext uri="{FF2B5EF4-FFF2-40B4-BE49-F238E27FC236}">
                <a16:creationId xmlns:a16="http://schemas.microsoft.com/office/drawing/2014/main" id="{A2AD9082-5593-F7CE-D3F0-A2B1F085DCF1}"/>
              </a:ext>
            </a:extLst>
          </p:cNvPr>
          <p:cNvSpPr txBox="1">
            <a:spLocks noChangeArrowheads="1"/>
          </p:cNvSpPr>
          <p:nvPr/>
        </p:nvSpPr>
        <p:spPr bwMode="auto">
          <a:xfrm>
            <a:off x="6693047" y="5890682"/>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chemeClr val="accent2">
                    <a:lumMod val="20000"/>
                    <a:lumOff val="80000"/>
                  </a:schemeClr>
                </a:solidFill>
                <a:effectLst>
                  <a:glow rad="101600">
                    <a:srgbClr val="000000">
                      <a:alpha val="75000"/>
                    </a:srgbClr>
                  </a:glow>
                </a:effectLst>
                <a:latin typeface="Arial"/>
                <a:ea typeface="+mn-ea"/>
                <a:cs typeface="Arial"/>
              </a:rPr>
              <a:t>Zered</a:t>
            </a:r>
            <a:endParaRPr lang="en-US" sz="3200" b="1" dirty="0">
              <a:solidFill>
                <a:schemeClr val="accent2">
                  <a:lumMod val="20000"/>
                  <a:lumOff val="80000"/>
                </a:schemeClr>
              </a:solidFill>
              <a:effectLst>
                <a:glow rad="101600">
                  <a:srgbClr val="000000">
                    <a:alpha val="75000"/>
                  </a:srgbClr>
                </a:glow>
              </a:effectLst>
              <a:latin typeface="Arial"/>
              <a:ea typeface="+mn-ea"/>
              <a:cs typeface="Arial"/>
            </a:endParaRPr>
          </a:p>
        </p:txBody>
      </p:sp>
      <p:sp>
        <p:nvSpPr>
          <p:cNvPr id="31" name="Text Box 8">
            <a:extLst>
              <a:ext uri="{FF2B5EF4-FFF2-40B4-BE49-F238E27FC236}">
                <a16:creationId xmlns:a16="http://schemas.microsoft.com/office/drawing/2014/main" id="{B4B438C5-306E-1F67-E8E8-205FDB910CA9}"/>
              </a:ext>
            </a:extLst>
          </p:cNvPr>
          <p:cNvSpPr txBox="1">
            <a:spLocks noChangeArrowheads="1"/>
          </p:cNvSpPr>
          <p:nvPr/>
        </p:nvSpPr>
        <p:spPr bwMode="auto">
          <a:xfrm>
            <a:off x="6761165" y="456644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accent2">
                    <a:lumMod val="20000"/>
                    <a:lumOff val="80000"/>
                  </a:schemeClr>
                </a:solidFill>
                <a:effectLst>
                  <a:glow rad="101600">
                    <a:srgbClr val="000000">
                      <a:alpha val="75000"/>
                    </a:srgbClr>
                  </a:glow>
                </a:effectLst>
                <a:latin typeface="Arial"/>
                <a:ea typeface="+mn-ea"/>
                <a:cs typeface="Arial"/>
              </a:rPr>
              <a:t>Arnon</a:t>
            </a:r>
          </a:p>
        </p:txBody>
      </p:sp>
      <p:sp>
        <p:nvSpPr>
          <p:cNvPr id="32" name="TextBox 2">
            <a:extLst>
              <a:ext uri="{FF2B5EF4-FFF2-40B4-BE49-F238E27FC236}">
                <a16:creationId xmlns:a16="http://schemas.microsoft.com/office/drawing/2014/main" id="{2542FB99-2080-21EB-3B1F-DE344E4C1037}"/>
              </a:ext>
            </a:extLst>
          </p:cNvPr>
          <p:cNvSpPr txBox="1">
            <a:spLocks noChangeArrowheads="1"/>
          </p:cNvSpPr>
          <p:nvPr/>
        </p:nvSpPr>
        <p:spPr bwMode="auto">
          <a:xfrm>
            <a:off x="1564927" y="4338681"/>
            <a:ext cx="356490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4800" b="1" dirty="0">
                <a:solidFill>
                  <a:srgbClr val="000000"/>
                </a:solidFill>
                <a:latin typeface="Arial"/>
                <a:cs typeface="Arial"/>
              </a:rPr>
              <a:t>Y-J-A-Z</a:t>
            </a:r>
          </a:p>
        </p:txBody>
      </p:sp>
    </p:spTree>
    <p:extLst>
      <p:ext uri="{BB962C8B-B14F-4D97-AF65-F5344CB8AC3E}">
        <p14:creationId xmlns:p14="http://schemas.microsoft.com/office/powerpoint/2010/main" val="287004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righ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1" grpId="0" animBg="1"/>
      <p:bldP spid="24" grpId="0"/>
      <p:bldP spid="25" grpId="0" animBg="1"/>
      <p:bldP spid="27" grpId="0" animBg="1"/>
      <p:bldP spid="28" grpId="0" animBg="1"/>
      <p:bldP spid="22" grpId="0"/>
      <p:bldP spid="29" grpId="0"/>
      <p:bldP spid="30" grpId="0"/>
      <p:bldP spid="31" grpId="0"/>
      <p:bldP spid="3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To Whom the Prophets Ministered</a:t>
            </a: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443</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354263" y="592129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Phoenicia</a:t>
            </a:r>
          </a:p>
        </p:txBody>
      </p:sp>
      <p:sp>
        <p:nvSpPr>
          <p:cNvPr id="20" name="Text Box 3"/>
          <p:cNvSpPr txBox="1">
            <a:spLocks noChangeArrowheads="1"/>
          </p:cNvSpPr>
          <p:nvPr/>
        </p:nvSpPr>
        <p:spPr bwMode="auto">
          <a:xfrm>
            <a:off x="4675825" y="2970174"/>
            <a:ext cx="1329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a:solidFill>
                  <a:srgbClr val="F9055C"/>
                </a:solidFill>
                <a:effectLst>
                  <a:glow rad="139700">
                    <a:schemeClr val="bg1">
                      <a:alpha val="89000"/>
                    </a:schemeClr>
                  </a:glow>
                </a:effectLst>
                <a:latin typeface="Comic Sans MS" charset="0"/>
              </a:rPr>
              <a:t>Amos</a:t>
            </a:r>
          </a:p>
        </p:txBody>
      </p:sp>
      <p:sp>
        <p:nvSpPr>
          <p:cNvPr id="21" name="Text Box 4"/>
          <p:cNvSpPr txBox="1">
            <a:spLocks noChangeArrowheads="1"/>
          </p:cNvSpPr>
          <p:nvPr/>
        </p:nvSpPr>
        <p:spPr bwMode="auto">
          <a:xfrm>
            <a:off x="4661876" y="2589174"/>
            <a:ext cx="149749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a:solidFill>
                  <a:srgbClr val="F9055C"/>
                </a:solidFill>
                <a:effectLst>
                  <a:glow rad="139700">
                    <a:schemeClr val="bg1">
                      <a:alpha val="89000"/>
                    </a:schemeClr>
                  </a:glow>
                </a:effectLst>
                <a:latin typeface="Comic Sans MS" charset="0"/>
              </a:rPr>
              <a:t>Hosea</a:t>
            </a: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endParaRPr lang="en-US" sz="3200" b="1">
              <a:effectLst>
                <a:glow rad="139700">
                  <a:schemeClr val="bg1">
                    <a:alpha val="89000"/>
                  </a:schemeClr>
                </a:glow>
              </a:effectLst>
              <a:latin typeface="Comic Sans MS" pitchFamily="-128" charset="0"/>
              <a:ea typeface="+mn-ea"/>
              <a:cs typeface="+mn-cs"/>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2800" b="1" dirty="0">
                <a:effectLst>
                  <a:glow rad="139700">
                    <a:schemeClr val="bg1">
                      <a:alpha val="89000"/>
                    </a:schemeClr>
                  </a:glow>
                </a:effectLst>
                <a:latin typeface="Comic Sans MS" pitchFamily="-128" charset="0"/>
                <a:ea typeface="+mn-ea"/>
                <a:cs typeface="+mn-cs"/>
              </a:rPr>
              <a:t>Micah</a:t>
            </a: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2800" b="1">
                <a:effectLst>
                  <a:glow rad="139700">
                    <a:schemeClr val="bg1">
                      <a:alpha val="89000"/>
                    </a:schemeClr>
                  </a:glow>
                </a:effectLst>
                <a:latin typeface="Comic Sans MS" pitchFamily="-128" charset="0"/>
                <a:ea typeface="+mn-ea"/>
                <a:cs typeface="+mn-cs"/>
              </a:rPr>
              <a:t>Isaiah</a:t>
            </a:r>
          </a:p>
        </p:txBody>
      </p:sp>
      <p:sp>
        <p:nvSpPr>
          <p:cNvPr id="25" name="Rectangle 8"/>
          <p:cNvSpPr>
            <a:spLocks noChangeArrowheads="1"/>
          </p:cNvSpPr>
          <p:nvPr/>
        </p:nvSpPr>
        <p:spPr bwMode="auto">
          <a:xfrm>
            <a:off x="4877047" y="632460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spcBef>
                <a:spcPct val="50000"/>
              </a:spcBef>
              <a:defRPr/>
            </a:pPr>
            <a:r>
              <a:rPr lang="en-US" sz="2800" b="1" dirty="0">
                <a:effectLst>
                  <a:glow rad="139700">
                    <a:schemeClr val="bg1">
                      <a:alpha val="89000"/>
                    </a:schemeClr>
                  </a:glow>
                </a:effectLst>
                <a:latin typeface="Comic Sans MS" pitchFamily="-128" charset="0"/>
                <a:ea typeface="+mn-ea"/>
                <a:cs typeface="+mn-cs"/>
              </a:rPr>
              <a:t>Obadiah</a:t>
            </a: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endParaRPr lang="en-US" sz="3200" b="1">
              <a:effectLst>
                <a:glow rad="139700">
                  <a:schemeClr val="bg1">
                    <a:alpha val="89000"/>
                  </a:schemeClr>
                </a:glow>
              </a:effectLst>
              <a:latin typeface="Comic Sans MS" pitchFamily="-128" charset="0"/>
              <a:ea typeface="+mn-ea"/>
              <a:cs typeface="+mn-cs"/>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2800" b="1" dirty="0">
                <a:effectLst>
                  <a:glow rad="139700">
                    <a:schemeClr val="bg1">
                      <a:alpha val="89000"/>
                    </a:schemeClr>
                  </a:glow>
                </a:effectLst>
                <a:latin typeface="Comic Sans MS" pitchFamily="-128" charset="0"/>
                <a:ea typeface="+mn-ea"/>
                <a:cs typeface="+mn-cs"/>
              </a:rPr>
              <a:t>Zephaniah</a:t>
            </a: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2800" b="1" dirty="0">
                <a:effectLst>
                  <a:glow rad="139700">
                    <a:schemeClr val="bg1">
                      <a:alpha val="89000"/>
                    </a:schemeClr>
                  </a:glow>
                </a:effectLst>
                <a:latin typeface="Comic Sans MS" pitchFamily="-128" charset="0"/>
                <a:ea typeface="+mn-ea"/>
                <a:cs typeface="+mn-cs"/>
              </a:rPr>
              <a:t>Jeremiah</a:t>
            </a: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spcBef>
                <a:spcPct val="50000"/>
              </a:spcBef>
              <a:defRPr/>
            </a:pPr>
            <a:r>
              <a:rPr lang="en-US" sz="2800" b="1">
                <a:effectLst>
                  <a:glow rad="139700">
                    <a:schemeClr val="bg1">
                      <a:alpha val="89000"/>
                    </a:schemeClr>
                  </a:glow>
                </a:effectLst>
                <a:latin typeface="Comic Sans MS" pitchFamily="-128" charset="0"/>
                <a:ea typeface="+mn-ea"/>
                <a:cs typeface="+mn-cs"/>
              </a:rPr>
              <a:t>Habakkuk</a:t>
            </a: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a:defRPr/>
            </a:pPr>
            <a:r>
              <a:rPr lang="en-US" sz="2800" b="1">
                <a:solidFill>
                  <a:srgbClr val="0033CC"/>
                </a:solidFill>
                <a:effectLst>
                  <a:glow rad="139700">
                    <a:schemeClr val="bg1">
                      <a:alpha val="89000"/>
                    </a:schemeClr>
                  </a:glow>
                </a:effectLst>
                <a:latin typeface="Comic Sans MS" pitchFamily="-128" charset="0"/>
                <a:ea typeface="+mn-ea"/>
                <a:cs typeface="+mn-cs"/>
              </a:rPr>
              <a:t>Nahum</a:t>
            </a: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a:defRPr/>
            </a:pPr>
            <a:r>
              <a:rPr lang="en-US" sz="2800" b="1">
                <a:solidFill>
                  <a:srgbClr val="FF3300"/>
                </a:solidFill>
                <a:effectLst>
                  <a:glow rad="139700">
                    <a:schemeClr val="bg1">
                      <a:alpha val="89000"/>
                    </a:schemeClr>
                  </a:glow>
                </a:effectLst>
                <a:latin typeface="Comic Sans MS" pitchFamily="-128" charset="0"/>
                <a:ea typeface="+mn-ea"/>
                <a:cs typeface="+mn-cs"/>
              </a:rPr>
              <a:t>Ezekiel</a:t>
            </a: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spcBef>
                <a:spcPct val="50000"/>
              </a:spcBef>
              <a:defRPr/>
            </a:pPr>
            <a:r>
              <a:rPr lang="en-US" sz="2800" b="1">
                <a:solidFill>
                  <a:srgbClr val="000090"/>
                </a:solidFill>
                <a:effectLst>
                  <a:glow rad="139700">
                    <a:schemeClr val="bg1">
                      <a:alpha val="89000"/>
                    </a:schemeClr>
                  </a:glow>
                </a:effectLst>
                <a:latin typeface="Comic Sans MS" pitchFamily="-128" charset="0"/>
                <a:ea typeface="+mn-ea"/>
                <a:cs typeface="+mn-cs"/>
              </a:rPr>
              <a:t>Malachi</a:t>
            </a: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a:defRPr/>
            </a:pPr>
            <a:r>
              <a:rPr lang="en-US" sz="2800" b="1">
                <a:solidFill>
                  <a:srgbClr val="FF3300"/>
                </a:solidFill>
                <a:effectLst>
                  <a:glow rad="139700">
                    <a:schemeClr val="bg1">
                      <a:alpha val="89000"/>
                    </a:schemeClr>
                  </a:glow>
                </a:effectLst>
                <a:latin typeface="Comic Sans MS" pitchFamily="-128" charset="0"/>
                <a:ea typeface="+mn-ea"/>
                <a:cs typeface="+mn-cs"/>
              </a:rPr>
              <a:t>Daniel</a:t>
            </a: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2800" b="1" dirty="0">
                <a:solidFill>
                  <a:srgbClr val="000090"/>
                </a:solidFill>
                <a:effectLst>
                  <a:glow rad="139700">
                    <a:schemeClr val="bg1">
                      <a:alpha val="89000"/>
                    </a:schemeClr>
                  </a:glow>
                </a:effectLst>
                <a:latin typeface="Comic Sans MS" pitchFamily="-128" charset="0"/>
                <a:ea typeface="+mn-ea"/>
                <a:cs typeface="+mn-cs"/>
              </a:rPr>
              <a:t>Haggai</a:t>
            </a:r>
          </a:p>
        </p:txBody>
      </p:sp>
      <p:sp>
        <p:nvSpPr>
          <p:cNvPr id="35" name="Rectangle 18"/>
          <p:cNvSpPr>
            <a:spLocks noChangeArrowheads="1"/>
          </p:cNvSpPr>
          <p:nvPr/>
        </p:nvSpPr>
        <p:spPr bwMode="auto">
          <a:xfrm>
            <a:off x="3817075" y="5124450"/>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2800" b="1">
                <a:solidFill>
                  <a:srgbClr val="000090"/>
                </a:solidFill>
                <a:effectLst>
                  <a:glow rad="139700">
                    <a:schemeClr val="bg1">
                      <a:alpha val="89000"/>
                    </a:schemeClr>
                  </a:glow>
                </a:effectLst>
                <a:latin typeface="Comic Sans MS" pitchFamily="-128" charset="0"/>
                <a:ea typeface="+mn-ea"/>
                <a:cs typeface="+mn-cs"/>
              </a:rPr>
              <a:t>Zechariah</a:t>
            </a: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spcBef>
                <a:spcPct val="50000"/>
              </a:spcBef>
              <a:defRPr/>
            </a:pPr>
            <a:r>
              <a:rPr lang="en-US" sz="2800" b="1">
                <a:effectLst>
                  <a:glow rad="139700">
                    <a:schemeClr val="bg1">
                      <a:alpha val="89000"/>
                    </a:schemeClr>
                  </a:glow>
                </a:effectLst>
                <a:latin typeface="Comic Sans MS" pitchFamily="-128" charset="0"/>
                <a:ea typeface="+mn-ea"/>
                <a:cs typeface="+mn-cs"/>
              </a:rPr>
              <a:t>Joel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a:defRPr/>
            </a:pPr>
            <a:r>
              <a:rPr lang="en-US" sz="2800" b="1">
                <a:solidFill>
                  <a:srgbClr val="0033CC"/>
                </a:solidFill>
                <a:effectLst>
                  <a:glow rad="139700">
                    <a:schemeClr val="bg1">
                      <a:alpha val="89000"/>
                    </a:schemeClr>
                  </a:glow>
                </a:effectLst>
                <a:latin typeface="Comic Sans MS" pitchFamily="-128" charset="0"/>
                <a:ea typeface="+mn-ea"/>
                <a:cs typeface="+mn-cs"/>
              </a:rPr>
              <a:t>Jonah</a:t>
            </a: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r>
              <a:rPr lang="en-US"/>
              <a:t>Assyria</a:t>
            </a: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 xmlns:a14="http://schemas.microsoft.com/office/drawing/2010/main">
                <a:noFill/>
              </a14:hiddenFill>
            </a:ext>
          </a:extLst>
        </p:spPr>
        <p:txBody>
          <a:bodyPr wrap="none"/>
          <a:lstStyle/>
          <a:p>
            <a:pPr>
              <a:defRPr/>
            </a:pPr>
            <a:endParaRPr lang="en-US" sz="2800" b="1">
              <a:effectLst>
                <a:glow rad="139700">
                  <a:schemeClr val="bg1">
                    <a:alpha val="89000"/>
                  </a:schemeClr>
                </a:glow>
              </a:effectLst>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r>
              <a:rPr lang="en-US"/>
              <a:t>Babylon &amp; Persia</a:t>
            </a: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 xmlns:a14="http://schemas.microsoft.com/office/drawing/2010/main">
                <a:noFill/>
              </a14:hiddenFill>
            </a:ext>
          </a:extLst>
        </p:spPr>
        <p:txBody>
          <a:bodyPr wrap="none"/>
          <a:lstStyle/>
          <a:p>
            <a:pPr>
              <a:defRPr/>
            </a:pPr>
            <a:endParaRPr lang="en-US" sz="2800" b="1">
              <a:effectLst>
                <a:glow rad="139700">
                  <a:schemeClr val="bg1">
                    <a:alpha val="89000"/>
                  </a:schemeClr>
                </a:glow>
              </a:effectLst>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a:defRPr/>
            </a:pPr>
            <a:r>
              <a:rPr lang="en-US" sz="2800" b="1" dirty="0">
                <a:effectLst>
                  <a:glow rad="139700">
                    <a:schemeClr val="bg1">
                      <a:alpha val="89000"/>
                    </a:schemeClr>
                  </a:glow>
                </a:effectLst>
                <a:latin typeface="Comic Sans MS" pitchFamily="-128" charset="0"/>
                <a:ea typeface="+mn-ea"/>
                <a:cs typeface="+mn-cs"/>
              </a:rPr>
              <a:t>(Lamentations)</a:t>
            </a:r>
          </a:p>
        </p:txBody>
      </p:sp>
    </p:spTree>
    <p:extLst>
      <p:ext uri="{BB962C8B-B14F-4D97-AF65-F5344CB8AC3E}">
        <p14:creationId xmlns:p14="http://schemas.microsoft.com/office/powerpoint/2010/main" val="31157193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r="44303" b="37650"/>
          <a:stretch/>
        </p:blipFill>
        <p:spPr>
          <a:xfrm>
            <a:off x="-1" y="-1"/>
            <a:ext cx="9144001" cy="6858001"/>
          </a:xfrm>
          <a:prstGeom prst="rect">
            <a:avLst/>
          </a:prstGeom>
        </p:spPr>
      </p:pic>
      <p:sp>
        <p:nvSpPr>
          <p:cNvPr id="900098" name="Rectangle 2"/>
          <p:cNvSpPr>
            <a:spLocks noGrp="1" noChangeArrowheads="1"/>
          </p:cNvSpPr>
          <p:nvPr>
            <p:ph type="ctrTitle"/>
          </p:nvPr>
        </p:nvSpPr>
        <p:spPr>
          <a:xfrm>
            <a:off x="-1" y="43012"/>
            <a:ext cx="3467653" cy="2721520"/>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Northern Tribes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(Judges 7:22-25)</a:t>
            </a:r>
          </a:p>
        </p:txBody>
      </p:sp>
      <p:sp>
        <p:nvSpPr>
          <p:cNvPr id="11" name="Text Box 7"/>
          <p:cNvSpPr txBox="1">
            <a:spLocks noChangeArrowheads="1"/>
          </p:cNvSpPr>
          <p:nvPr/>
        </p:nvSpPr>
        <p:spPr bwMode="auto">
          <a:xfrm>
            <a:off x="6323884" y="432895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Gad</a:t>
            </a:r>
          </a:p>
        </p:txBody>
      </p:sp>
      <p:sp>
        <p:nvSpPr>
          <p:cNvPr id="12" name="Text Box 8"/>
          <p:cNvSpPr txBox="1">
            <a:spLocks noChangeArrowheads="1"/>
          </p:cNvSpPr>
          <p:nvPr/>
        </p:nvSpPr>
        <p:spPr bwMode="auto">
          <a:xfrm>
            <a:off x="6479394" y="273664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spcBef>
                <a:spcPct val="50000"/>
              </a:spcBef>
              <a:defRPr/>
            </a:pPr>
            <a:r>
              <a:rPr lang="en-US" b="1" dirty="0">
                <a:solidFill>
                  <a:schemeClr val="bg1"/>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4215549" y="535062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Ephraim</a:t>
            </a:r>
          </a:p>
        </p:txBody>
      </p:sp>
      <p:sp>
        <p:nvSpPr>
          <p:cNvPr id="14" name="Text Box 10"/>
          <p:cNvSpPr txBox="1">
            <a:spLocks noChangeArrowheads="1"/>
          </p:cNvSpPr>
          <p:nvPr/>
        </p:nvSpPr>
        <p:spPr bwMode="auto">
          <a:xfrm>
            <a:off x="4147623" y="43484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Manasseh</a:t>
            </a:r>
          </a:p>
        </p:txBody>
      </p:sp>
      <p:sp>
        <p:nvSpPr>
          <p:cNvPr id="19" name="Text Box 15"/>
          <p:cNvSpPr txBox="1">
            <a:spLocks noChangeArrowheads="1"/>
          </p:cNvSpPr>
          <p:nvPr/>
        </p:nvSpPr>
        <p:spPr bwMode="auto">
          <a:xfrm rot="17190594">
            <a:off x="4497646" y="48684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Naphtali</a:t>
            </a:r>
          </a:p>
        </p:txBody>
      </p:sp>
      <p:sp>
        <p:nvSpPr>
          <p:cNvPr id="20" name="Text Box 16"/>
          <p:cNvSpPr txBox="1">
            <a:spLocks noChangeArrowheads="1"/>
          </p:cNvSpPr>
          <p:nvPr/>
        </p:nvSpPr>
        <p:spPr bwMode="auto">
          <a:xfrm rot="17358286">
            <a:off x="3936713" y="560425"/>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Asher</a:t>
            </a:r>
          </a:p>
        </p:txBody>
      </p:sp>
      <p:sp>
        <p:nvSpPr>
          <p:cNvPr id="17" name="Text Box 13"/>
          <p:cNvSpPr txBox="1">
            <a:spLocks noChangeArrowheads="1"/>
          </p:cNvSpPr>
          <p:nvPr/>
        </p:nvSpPr>
        <p:spPr bwMode="auto">
          <a:xfrm>
            <a:off x="4283021" y="257986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Zebulun</a:t>
            </a:r>
          </a:p>
        </p:txBody>
      </p:sp>
      <p:sp>
        <p:nvSpPr>
          <p:cNvPr id="18" name="Text Box 14"/>
          <p:cNvSpPr txBox="1">
            <a:spLocks noChangeArrowheads="1"/>
          </p:cNvSpPr>
          <p:nvPr/>
        </p:nvSpPr>
        <p:spPr bwMode="auto">
          <a:xfrm>
            <a:off x="4838255" y="336101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grpSp>
        <p:nvGrpSpPr>
          <p:cNvPr id="33" name="Group 6"/>
          <p:cNvGrpSpPr>
            <a:grpSpLocks/>
          </p:cNvGrpSpPr>
          <p:nvPr/>
        </p:nvGrpSpPr>
        <p:grpSpPr bwMode="auto">
          <a:xfrm>
            <a:off x="9384017" y="5518097"/>
            <a:ext cx="206082" cy="218368"/>
            <a:chOff x="6972297" y="5071534"/>
            <a:chExt cx="206026" cy="218421"/>
          </a:xfrm>
        </p:grpSpPr>
        <p:sp>
          <p:nvSpPr>
            <p:cNvPr id="4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4" name="Group 14"/>
          <p:cNvGrpSpPr>
            <a:grpSpLocks/>
          </p:cNvGrpSpPr>
          <p:nvPr/>
        </p:nvGrpSpPr>
        <p:grpSpPr bwMode="auto">
          <a:xfrm>
            <a:off x="9384017" y="3702434"/>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5" name="Group 18"/>
          <p:cNvGrpSpPr>
            <a:grpSpLocks/>
          </p:cNvGrpSpPr>
          <p:nvPr/>
        </p:nvGrpSpPr>
        <p:grpSpPr bwMode="auto">
          <a:xfrm>
            <a:off x="9384017" y="1035878"/>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6" name="Group 22"/>
          <p:cNvGrpSpPr>
            <a:grpSpLocks/>
          </p:cNvGrpSpPr>
          <p:nvPr/>
        </p:nvGrpSpPr>
        <p:grpSpPr bwMode="auto">
          <a:xfrm>
            <a:off x="9384017" y="2185556"/>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7" name="Group 26"/>
          <p:cNvGrpSpPr>
            <a:grpSpLocks/>
          </p:cNvGrpSpPr>
          <p:nvPr/>
        </p:nvGrpSpPr>
        <p:grpSpPr bwMode="auto">
          <a:xfrm>
            <a:off x="9384017" y="3283435"/>
            <a:ext cx="206082" cy="218368"/>
            <a:chOff x="6972297" y="5071534"/>
            <a:chExt cx="206026" cy="218421"/>
          </a:xfrm>
        </p:grpSpPr>
        <p:sp>
          <p:nvSpPr>
            <p:cNvPr id="41"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2"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8" name="Line 40"/>
          <p:cNvSpPr>
            <a:spLocks noChangeShapeType="1"/>
          </p:cNvSpPr>
          <p:nvPr/>
        </p:nvSpPr>
        <p:spPr bwMode="auto">
          <a:xfrm rot="9590226" flipH="1">
            <a:off x="5801251" y="1804297"/>
            <a:ext cx="168180" cy="149599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40" name="Line 40"/>
          <p:cNvSpPr>
            <a:spLocks noChangeShapeType="1"/>
          </p:cNvSpPr>
          <p:nvPr/>
        </p:nvSpPr>
        <p:spPr bwMode="auto">
          <a:xfrm rot="20390226" flipH="1" flipV="1">
            <a:off x="5351575" y="1922369"/>
            <a:ext cx="257917" cy="16464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52" name="Line 40"/>
          <p:cNvSpPr>
            <a:spLocks noChangeShapeType="1"/>
          </p:cNvSpPr>
          <p:nvPr/>
        </p:nvSpPr>
        <p:spPr bwMode="auto">
          <a:xfrm rot="20390226" flipH="1">
            <a:off x="5185858" y="3826798"/>
            <a:ext cx="788764" cy="37779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466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5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r="44303" b="37650"/>
          <a:stretch/>
        </p:blipFill>
        <p:spPr>
          <a:xfrm>
            <a:off x="-1" y="-1"/>
            <a:ext cx="9144001" cy="6858001"/>
          </a:xfrm>
          <a:prstGeom prst="rect">
            <a:avLst/>
          </a:prstGeom>
        </p:spPr>
      </p:pic>
      <p:sp>
        <p:nvSpPr>
          <p:cNvPr id="900098" name="Rectangle 2"/>
          <p:cNvSpPr>
            <a:spLocks noGrp="1" noChangeArrowheads="1"/>
          </p:cNvSpPr>
          <p:nvPr>
            <p:ph type="ctrTitle"/>
          </p:nvPr>
        </p:nvSpPr>
        <p:spPr>
          <a:xfrm>
            <a:off x="-1" y="43012"/>
            <a:ext cx="3467653" cy="2721520"/>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Danite Migration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(Judges 18)</a:t>
            </a:r>
          </a:p>
        </p:txBody>
      </p:sp>
      <p:sp>
        <p:nvSpPr>
          <p:cNvPr id="11" name="Text Box 7"/>
          <p:cNvSpPr txBox="1">
            <a:spLocks noChangeArrowheads="1"/>
          </p:cNvSpPr>
          <p:nvPr/>
        </p:nvSpPr>
        <p:spPr bwMode="auto">
          <a:xfrm>
            <a:off x="6323884" y="432895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Gad</a:t>
            </a:r>
          </a:p>
        </p:txBody>
      </p:sp>
      <p:sp>
        <p:nvSpPr>
          <p:cNvPr id="12" name="Text Box 8"/>
          <p:cNvSpPr txBox="1">
            <a:spLocks noChangeArrowheads="1"/>
          </p:cNvSpPr>
          <p:nvPr/>
        </p:nvSpPr>
        <p:spPr bwMode="auto">
          <a:xfrm>
            <a:off x="6479394" y="273664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spcBef>
                <a:spcPct val="50000"/>
              </a:spcBef>
              <a:defRPr/>
            </a:pPr>
            <a:r>
              <a:rPr lang="en-US" b="1" dirty="0">
                <a:solidFill>
                  <a:schemeClr val="bg1"/>
                </a:solidFill>
                <a:effectLst>
                  <a:glow rad="101600">
                    <a:schemeClr val="tx1">
                      <a:alpha val="75000"/>
                    </a:schemeClr>
                  </a:glow>
                </a:effectLst>
                <a:latin typeface="Arial"/>
                <a:ea typeface="+mn-ea"/>
                <a:cs typeface="Arial"/>
              </a:rPr>
              <a:t>Manasseh</a:t>
            </a:r>
          </a:p>
        </p:txBody>
      </p:sp>
      <p:sp>
        <p:nvSpPr>
          <p:cNvPr id="13" name="Text Box 9"/>
          <p:cNvSpPr txBox="1">
            <a:spLocks noChangeArrowheads="1"/>
          </p:cNvSpPr>
          <p:nvPr/>
        </p:nvSpPr>
        <p:spPr bwMode="auto">
          <a:xfrm>
            <a:off x="4215549" y="535062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Ephraim</a:t>
            </a:r>
          </a:p>
        </p:txBody>
      </p:sp>
      <p:sp>
        <p:nvSpPr>
          <p:cNvPr id="14" name="Text Box 10"/>
          <p:cNvSpPr txBox="1">
            <a:spLocks noChangeArrowheads="1"/>
          </p:cNvSpPr>
          <p:nvPr/>
        </p:nvSpPr>
        <p:spPr bwMode="auto">
          <a:xfrm>
            <a:off x="4147623" y="43484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Manasseh</a:t>
            </a:r>
          </a:p>
        </p:txBody>
      </p:sp>
      <p:sp>
        <p:nvSpPr>
          <p:cNvPr id="19" name="Text Box 15"/>
          <p:cNvSpPr txBox="1">
            <a:spLocks noChangeArrowheads="1"/>
          </p:cNvSpPr>
          <p:nvPr/>
        </p:nvSpPr>
        <p:spPr bwMode="auto">
          <a:xfrm rot="17190594">
            <a:off x="4497646" y="8043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Naphtali</a:t>
            </a:r>
          </a:p>
        </p:txBody>
      </p:sp>
      <p:sp>
        <p:nvSpPr>
          <p:cNvPr id="20" name="Text Box 16"/>
          <p:cNvSpPr txBox="1">
            <a:spLocks noChangeArrowheads="1"/>
          </p:cNvSpPr>
          <p:nvPr/>
        </p:nvSpPr>
        <p:spPr bwMode="auto">
          <a:xfrm rot="17358286">
            <a:off x="3936713" y="560425"/>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Asher</a:t>
            </a:r>
          </a:p>
        </p:txBody>
      </p:sp>
      <p:sp>
        <p:nvSpPr>
          <p:cNvPr id="17" name="Text Box 13"/>
          <p:cNvSpPr txBox="1">
            <a:spLocks noChangeArrowheads="1"/>
          </p:cNvSpPr>
          <p:nvPr/>
        </p:nvSpPr>
        <p:spPr bwMode="auto">
          <a:xfrm>
            <a:off x="4283021" y="257986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Zebulun</a:t>
            </a:r>
          </a:p>
        </p:txBody>
      </p:sp>
      <p:sp>
        <p:nvSpPr>
          <p:cNvPr id="18" name="Text Box 14"/>
          <p:cNvSpPr txBox="1">
            <a:spLocks noChangeArrowheads="1"/>
          </p:cNvSpPr>
          <p:nvPr/>
        </p:nvSpPr>
        <p:spPr bwMode="auto">
          <a:xfrm>
            <a:off x="4838255" y="336101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a:solidFill>
                  <a:schemeClr val="bg1"/>
                </a:solidFill>
                <a:effectLst>
                  <a:glow rad="101600">
                    <a:schemeClr val="tx1">
                      <a:alpha val="75000"/>
                    </a:scheme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dirty="0">
                <a:solidFill>
                  <a:srgbClr val="FFFFFF"/>
                </a:solidFill>
                <a:latin typeface="Arial" charset="0"/>
                <a:cs typeface="Arial" charset="0"/>
              </a:rPr>
              <a:t>171</a:t>
            </a:r>
          </a:p>
        </p:txBody>
      </p:sp>
      <p:grpSp>
        <p:nvGrpSpPr>
          <p:cNvPr id="34" name="Group 14"/>
          <p:cNvGrpSpPr>
            <a:grpSpLocks/>
          </p:cNvGrpSpPr>
          <p:nvPr/>
        </p:nvGrpSpPr>
        <p:grpSpPr bwMode="auto">
          <a:xfrm>
            <a:off x="4103455" y="6184856"/>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8" name="Line 40"/>
          <p:cNvSpPr>
            <a:spLocks noChangeShapeType="1"/>
          </p:cNvSpPr>
          <p:nvPr/>
        </p:nvSpPr>
        <p:spPr bwMode="auto">
          <a:xfrm rot="9590226" flipV="1">
            <a:off x="6598252" y="1117704"/>
            <a:ext cx="62518" cy="107496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40" name="Line 40"/>
          <p:cNvSpPr>
            <a:spLocks noChangeShapeType="1"/>
          </p:cNvSpPr>
          <p:nvPr/>
        </p:nvSpPr>
        <p:spPr bwMode="auto">
          <a:xfrm rot="20390226" flipH="1">
            <a:off x="4641561" y="2717489"/>
            <a:ext cx="2688948" cy="215345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52" name="Line 40"/>
          <p:cNvSpPr>
            <a:spLocks noChangeShapeType="1"/>
          </p:cNvSpPr>
          <p:nvPr/>
        </p:nvSpPr>
        <p:spPr bwMode="auto">
          <a:xfrm rot="20390226" flipH="1">
            <a:off x="4287569" y="5817868"/>
            <a:ext cx="615932" cy="26908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32" name="Text Box 3"/>
          <p:cNvSpPr txBox="1">
            <a:spLocks noChangeArrowheads="1"/>
          </p:cNvSpPr>
          <p:nvPr/>
        </p:nvSpPr>
        <p:spPr bwMode="auto">
          <a:xfrm>
            <a:off x="2454780" y="5899001"/>
            <a:ext cx="166979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Dan</a:t>
            </a:r>
          </a:p>
        </p:txBody>
      </p:sp>
      <p:grpSp>
        <p:nvGrpSpPr>
          <p:cNvPr id="39" name="Group 14"/>
          <p:cNvGrpSpPr>
            <a:grpSpLocks/>
          </p:cNvGrpSpPr>
          <p:nvPr/>
        </p:nvGrpSpPr>
        <p:grpSpPr bwMode="auto">
          <a:xfrm>
            <a:off x="6303759" y="898907"/>
            <a:ext cx="206082" cy="218368"/>
            <a:chOff x="6972297" y="5071534"/>
            <a:chExt cx="206026" cy="218421"/>
          </a:xfrm>
        </p:grpSpPr>
        <p:sp>
          <p:nvSpPr>
            <p:cNvPr id="51"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3"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54" name="Text Box 3"/>
          <p:cNvSpPr txBox="1">
            <a:spLocks noChangeArrowheads="1"/>
          </p:cNvSpPr>
          <p:nvPr/>
        </p:nvSpPr>
        <p:spPr bwMode="auto">
          <a:xfrm>
            <a:off x="4655084" y="613052"/>
            <a:ext cx="166979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Dan</a:t>
            </a:r>
          </a:p>
        </p:txBody>
      </p:sp>
      <p:sp>
        <p:nvSpPr>
          <p:cNvPr id="55" name="Text Box 3"/>
          <p:cNvSpPr txBox="1">
            <a:spLocks noChangeArrowheads="1"/>
          </p:cNvSpPr>
          <p:nvPr/>
        </p:nvSpPr>
        <p:spPr bwMode="auto">
          <a:xfrm>
            <a:off x="6527481" y="673318"/>
            <a:ext cx="166979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Laish</a:t>
            </a:r>
          </a:p>
        </p:txBody>
      </p:sp>
    </p:spTree>
    <p:extLst>
      <p:ext uri="{BB962C8B-B14F-4D97-AF65-F5344CB8AC3E}">
        <p14:creationId xmlns:p14="http://schemas.microsoft.com/office/powerpoint/2010/main" val="2426580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par>
                          <p:cTn id="29" fill="hold">
                            <p:stCondLst>
                              <p:cond delay="0"/>
                            </p:stCondLst>
                            <p:childTnLst>
                              <p:par>
                                <p:cTn id="30" presetID="2" presetClass="exit" presetSubtype="4" fill="hold" grpId="1" nodeType="afterEffect">
                                  <p:stCondLst>
                                    <p:cond delay="0"/>
                                  </p:stCondLst>
                                  <p:childTnLst>
                                    <p:anim calcmode="lin" valueType="num">
                                      <p:cBhvr additive="base">
                                        <p:cTn id="31" dur="500"/>
                                        <p:tgtEl>
                                          <p:spTgt spid="55"/>
                                        </p:tgtEl>
                                        <p:attrNameLst>
                                          <p:attrName>ppt_x</p:attrName>
                                        </p:attrNameLst>
                                      </p:cBhvr>
                                      <p:tavLst>
                                        <p:tav tm="0">
                                          <p:val>
                                            <p:strVal val="ppt_x"/>
                                          </p:val>
                                        </p:tav>
                                        <p:tav tm="100000">
                                          <p:val>
                                            <p:strVal val="ppt_x"/>
                                          </p:val>
                                        </p:tav>
                                      </p:tavLst>
                                    </p:anim>
                                    <p:anim calcmode="lin" valueType="num">
                                      <p:cBhvr additive="base">
                                        <p:cTn id="32" dur="500"/>
                                        <p:tgtEl>
                                          <p:spTgt spid="55"/>
                                        </p:tgtEl>
                                        <p:attrNameLst>
                                          <p:attrName>ppt_y</p:attrName>
                                        </p:attrNameLst>
                                      </p:cBhvr>
                                      <p:tavLst>
                                        <p:tav tm="0">
                                          <p:val>
                                            <p:strVal val="ppt_y"/>
                                          </p:val>
                                        </p:tav>
                                        <p:tav tm="100000">
                                          <p:val>
                                            <p:strVal val="1+ppt_h/2"/>
                                          </p:val>
                                        </p:tav>
                                      </p:tavLst>
                                    </p:anim>
                                    <p:set>
                                      <p:cBhvr>
                                        <p:cTn id="33"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52" grpId="0" animBg="1"/>
      <p:bldP spid="32" grpId="0"/>
      <p:bldP spid="54" grpId="0"/>
      <p:bldP spid="55" grpId="0"/>
      <p:bldP spid="55"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3"/>
            <a:ext cx="3452843" cy="1585788"/>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Gods of the Nations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Judges 10:6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928320" y="296041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a:off x="2987824" y="479574"/>
            <a:ext cx="2667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(Baal &amp; Ashtoreth)</a:t>
            </a: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Rounded Rectangular Callout 22"/>
          <p:cNvSpPr/>
          <p:nvPr/>
        </p:nvSpPr>
        <p:spPr>
          <a:xfrm>
            <a:off x="0" y="220486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4" name="TextBox 2"/>
          <p:cNvSpPr txBox="1">
            <a:spLocks noChangeArrowheads="1"/>
          </p:cNvSpPr>
          <p:nvPr/>
        </p:nvSpPr>
        <p:spPr bwMode="auto">
          <a:xfrm>
            <a:off x="215009" y="2276872"/>
            <a:ext cx="3564903" cy="452431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They served the images of Baal and Ashtoreth, and the gods of Aram, Sidon, Moab, Ammon, and Philistia</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a:t>
            </a:r>
            <a:br>
              <a:rPr lang="en-US" sz="3200" b="1" dirty="0">
                <a:solidFill>
                  <a:srgbClr val="000000"/>
                </a:solidFill>
                <a:latin typeface="Arial"/>
                <a:cs typeface="Arial"/>
              </a:rPr>
            </a:br>
            <a:r>
              <a:rPr lang="en-US" sz="3200" b="1" dirty="0">
                <a:solidFill>
                  <a:srgbClr val="000000"/>
                </a:solidFill>
                <a:latin typeface="Arial"/>
                <a:cs typeface="Arial"/>
              </a:rPr>
              <a:t>(10:6).</a:t>
            </a: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40"/>
          <p:cNvSpPr>
            <a:spLocks noChangeShapeType="1"/>
          </p:cNvSpPr>
          <p:nvPr/>
        </p:nvSpPr>
        <p:spPr bwMode="auto">
          <a:xfrm rot="20390226" flipH="1">
            <a:off x="4595777" y="4048858"/>
            <a:ext cx="1176582" cy="4884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grpSp>
        <p:nvGrpSpPr>
          <p:cNvPr id="31" name="Group 30"/>
          <p:cNvGrpSpPr/>
          <p:nvPr/>
        </p:nvGrpSpPr>
        <p:grpSpPr>
          <a:xfrm>
            <a:off x="5714238" y="18864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Sidon</a:t>
            </a: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Twin Invasions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(Judges 10:8)</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Ephraim</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97222" y="149699"/>
            <a:ext cx="5862685" cy="3108544"/>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Philistines and the Ammonites</a:t>
            </a:r>
            <a:r>
              <a:rPr lang="is-IS" sz="2800" b="1" dirty="0">
                <a:solidFill>
                  <a:srgbClr val="000000"/>
                </a:solidFill>
                <a:latin typeface="Arial"/>
                <a:cs typeface="Arial"/>
              </a:rPr>
              <a:t>…</a:t>
            </a:r>
            <a:r>
              <a:rPr lang="en-US" sz="2800" b="1" dirty="0">
                <a:solidFill>
                  <a:srgbClr val="000000"/>
                </a:solidFill>
                <a:latin typeface="Arial"/>
                <a:cs typeface="Arial"/>
              </a:rPr>
              <a:t>began to oppress them that year. For eighteen years they oppressed all the Israelites east of the Jordan River in the land of the Amorites (that is, in Gilead)</a:t>
            </a:r>
            <a:r>
              <a:rPr lang="ru-RU" sz="2800" b="1" dirty="0">
                <a:solidFill>
                  <a:srgbClr val="000000"/>
                </a:solidFill>
                <a:latin typeface="Arial"/>
                <a:cs typeface="Arial"/>
              </a:rPr>
              <a:t>"</a:t>
            </a:r>
            <a:r>
              <a:rPr lang="en-US" sz="2800" b="1" dirty="0">
                <a:solidFill>
                  <a:srgbClr val="000000"/>
                </a:solidFill>
                <a:latin typeface="Arial"/>
                <a:cs typeface="Arial"/>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ea typeface="+mn-ea"/>
                <a:cs typeface="Arial"/>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Gilead</a:t>
            </a: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00"/>
                </a:solidFill>
                <a:effectLst>
                  <a:glow rad="101600">
                    <a:srgbClr val="000000">
                      <a:alpha val="75000"/>
                    </a:srgbClr>
                  </a:glow>
                </a:effectLst>
                <a:latin typeface="Arial"/>
                <a:ea typeface="+mn-ea"/>
                <a:cs typeface="Arial"/>
              </a:rPr>
              <a:t>Philistines</a:t>
            </a: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22"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Eastern Invasions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(Judges 10:9)</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endParaRPr lang="en-US" sz="28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79230" y="495410"/>
            <a:ext cx="5578609" cy="224676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The Ammonites also crossed to the west side of the Jordan and attacked Judah, Benjamin, and Ephraim. The Israelites were in great distress</a:t>
            </a:r>
            <a:r>
              <a:rPr lang="ru-RU" sz="2800" b="1" dirty="0">
                <a:solidFill>
                  <a:srgbClr val="000000"/>
                </a:solidFill>
                <a:latin typeface="Arial"/>
                <a:cs typeface="Arial"/>
              </a:rPr>
              <a:t>"</a:t>
            </a:r>
            <a:r>
              <a:rPr lang="en-US" sz="2800" b="1" dirty="0">
                <a:solidFill>
                  <a:srgbClr val="000000"/>
                </a:solidFill>
                <a:latin typeface="Arial"/>
                <a:cs typeface="Arial"/>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ea typeface="+mn-ea"/>
                <a:cs typeface="Arial"/>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Gilead</a:t>
            </a:r>
          </a:p>
        </p:txBody>
      </p:sp>
      <p:sp>
        <p:nvSpPr>
          <p:cNvPr id="62" name="Line 17"/>
          <p:cNvSpPr>
            <a:spLocks noChangeShapeType="1"/>
          </p:cNvSpPr>
          <p:nvPr/>
        </p:nvSpPr>
        <p:spPr bwMode="auto">
          <a:xfrm rot="21079435" flipH="1">
            <a:off x="3708706" y="4924823"/>
            <a:ext cx="3536702" cy="116374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63" name="Line 17"/>
          <p:cNvSpPr>
            <a:spLocks noChangeShapeType="1"/>
          </p:cNvSpPr>
          <p:nvPr/>
        </p:nvSpPr>
        <p:spPr bwMode="auto">
          <a:xfrm rot="21079435" flipH="1">
            <a:off x="4322355" y="4721532"/>
            <a:ext cx="2806900" cy="41766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64" name="Line 17"/>
          <p:cNvSpPr>
            <a:spLocks noChangeShapeType="1"/>
          </p:cNvSpPr>
          <p:nvPr/>
        </p:nvSpPr>
        <p:spPr bwMode="auto">
          <a:xfrm rot="21079435" flipH="1" flipV="1">
            <a:off x="4302924" y="4453469"/>
            <a:ext cx="2795083" cy="774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00"/>
                </a:solidFill>
                <a:effectLst>
                  <a:glow rad="101600">
                    <a:srgbClr val="000000">
                      <a:alpha val="75000"/>
                    </a:srgbClr>
                  </a:glow>
                </a:effectLst>
                <a:latin typeface="Arial"/>
                <a:ea typeface="+mn-ea"/>
                <a:cs typeface="Arial"/>
              </a:rPr>
              <a:t>Philistines</a:t>
            </a: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Micah’s Home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(Judges 17:1)</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endParaRPr lang="en-US" sz="28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171</a:t>
            </a:r>
          </a:p>
        </p:txBody>
      </p:sp>
      <p:sp>
        <p:nvSpPr>
          <p:cNvPr id="32" name="Rounded Rectangular Callout 31"/>
          <p:cNvSpPr/>
          <p:nvPr/>
        </p:nvSpPr>
        <p:spPr>
          <a:xfrm>
            <a:off x="-97222" y="48690"/>
            <a:ext cx="5862685" cy="1724126"/>
          </a:xfrm>
          <a:prstGeom prst="wedgeRoundRectCallout">
            <a:avLst>
              <a:gd name="adj1" fmla="val 11331"/>
              <a:gd name="adj2" fmla="val 19750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0" y="188640"/>
            <a:ext cx="5578609" cy="138499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0" fontAlgn="auto" hangingPunct="0">
              <a:spcBef>
                <a:spcPts val="0"/>
              </a:spcBef>
              <a:spcAft>
                <a:spcPts val="0"/>
              </a:spcAft>
            </a:pPr>
            <a:r>
              <a:rPr lang="ru-RU" sz="2800" b="1" dirty="0">
                <a:solidFill>
                  <a:srgbClr val="000000"/>
                </a:solidFill>
                <a:latin typeface="Arial"/>
                <a:cs typeface="Arial"/>
              </a:rPr>
              <a:t>"</a:t>
            </a:r>
            <a:r>
              <a:rPr lang="en-US" sz="2800" b="1" dirty="0">
                <a:solidFill>
                  <a:srgbClr val="000000"/>
                </a:solidFill>
                <a:latin typeface="Arial"/>
                <a:cs typeface="Arial"/>
              </a:rPr>
              <a:t>There was a man named Micah, who lived in the hill country of Ephraim</a:t>
            </a:r>
            <a:r>
              <a:rPr lang="ru-RU" sz="2800" b="1" dirty="0">
                <a:solidFill>
                  <a:srgbClr val="000000"/>
                </a:solidFill>
                <a:latin typeface="Arial"/>
                <a:cs typeface="Arial"/>
              </a:rPr>
              <a:t>"</a:t>
            </a:r>
            <a:r>
              <a:rPr lang="en-US" sz="2800" b="1" dirty="0">
                <a:solidFill>
                  <a:srgbClr val="000000"/>
                </a:solidFill>
                <a:latin typeface="Arial"/>
                <a:cs typeface="Arial"/>
              </a:rPr>
              <a:t> (NLT).</a:t>
            </a: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Gilead</a:t>
            </a:r>
          </a:p>
        </p:txBody>
      </p:sp>
    </p:spTree>
    <p:extLst>
      <p:ext uri="{BB962C8B-B14F-4D97-AF65-F5344CB8AC3E}">
        <p14:creationId xmlns:p14="http://schemas.microsoft.com/office/powerpoint/2010/main" val="156587671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71120" y="318294"/>
            <a:ext cx="9144000" cy="541338"/>
          </a:xfrm>
        </p:spPr>
        <p:txBody>
          <a:bodyPr/>
          <a:lstStyle/>
          <a:p>
            <a:pPr eaLnBrk="1" hangingPunct="1"/>
            <a:r>
              <a:rPr kumimoji="1" lang="en-US" altLang="zh-CN" sz="4000" b="1" dirty="0">
                <a:solidFill>
                  <a:schemeClr val="bg1"/>
                </a:solidFill>
                <a:latin typeface="Arial" charset="0"/>
              </a:rPr>
              <a:t>Old Testament</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5" name="Picture 4">
            <a:extLst>
              <a:ext uri="{FF2B5EF4-FFF2-40B4-BE49-F238E27FC236}">
                <a16:creationId xmlns:a16="http://schemas.microsoft.com/office/drawing/2014/main" id="{7C2FFB3E-97C5-2B40-9807-4061E7509F9D}"/>
              </a:ext>
            </a:extLst>
          </p:cNvPr>
          <p:cNvPicPr/>
          <p:nvPr/>
        </p:nvPicPr>
        <p:blipFill rotWithShape="1">
          <a:blip r:embed="rId3">
            <a:extLst>
              <a:ext uri="{28A0092B-C50C-407E-A947-70E740481C1C}">
                <a14:useLocalDpi xmlns:a14="http://schemas.microsoft.com/office/drawing/2010/main" val="0"/>
              </a:ext>
            </a:extLst>
          </a:blip>
          <a:srcRect l="7407" r="7465"/>
          <a:stretch/>
        </p:blipFill>
        <p:spPr bwMode="auto">
          <a:xfrm>
            <a:off x="138430" y="1059180"/>
            <a:ext cx="8724900" cy="57988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8732398"/>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594235" y="4088858"/>
            <a:ext cx="3549765" cy="1819743"/>
          </a:xfrm>
          <a:solidFill>
            <a:srgbClr val="000000"/>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Levite Migration</a:t>
            </a:r>
            <a:br>
              <a:rPr lang="en-US" sz="32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(Judges 17:7 NIV)</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endParaRPr lang="en-US" sz="28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171</a:t>
            </a:r>
          </a:p>
        </p:txBody>
      </p:sp>
      <p:sp>
        <p:nvSpPr>
          <p:cNvPr id="32" name="Rounded Rectangular Callout 31"/>
          <p:cNvSpPr/>
          <p:nvPr/>
        </p:nvSpPr>
        <p:spPr>
          <a:xfrm>
            <a:off x="87581" y="48690"/>
            <a:ext cx="6064982" cy="1724126"/>
          </a:xfrm>
          <a:prstGeom prst="wedgeRoundRectCallout">
            <a:avLst>
              <a:gd name="adj1" fmla="val 3569"/>
              <a:gd name="adj2" fmla="val 19623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87581" y="122946"/>
            <a:ext cx="6064982" cy="138499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0" fontAlgn="auto" hangingPunct="0">
              <a:spcBef>
                <a:spcPts val="0"/>
              </a:spcBef>
              <a:spcAft>
                <a:spcPts val="0"/>
              </a:spcAft>
            </a:pPr>
            <a:r>
              <a:rPr lang="en-US" sz="2800" b="1" dirty="0">
                <a:solidFill>
                  <a:srgbClr val="000000"/>
                </a:solidFill>
                <a:latin typeface="Arial"/>
                <a:cs typeface="Arial"/>
              </a:rPr>
              <a:t>“A young Levite from Bethlehem in Judah</a:t>
            </a:r>
            <a:r>
              <a:rPr lang="is-IS" sz="2800" b="1" dirty="0">
                <a:solidFill>
                  <a:srgbClr val="000000"/>
                </a:solidFill>
                <a:latin typeface="Arial"/>
                <a:cs typeface="Arial"/>
              </a:rPr>
              <a:t>…came to Micah’s house in the hill country of Ephraim</a:t>
            </a:r>
            <a:r>
              <a:rPr lang="en-US" sz="2800" b="1" dirty="0">
                <a:solidFill>
                  <a:srgbClr val="000000"/>
                </a:solidFill>
                <a:latin typeface="Arial"/>
                <a:cs typeface="Arial"/>
              </a:rPr>
              <a:t>.”</a:t>
            </a: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Benjamin</a:t>
            </a:r>
          </a:p>
        </p:txBody>
      </p:sp>
      <p:sp>
        <p:nvSpPr>
          <p:cNvPr id="58" name="Text Box 9"/>
          <p:cNvSpPr txBox="1">
            <a:spLocks noChangeArrowheads="1"/>
          </p:cNvSpPr>
          <p:nvPr/>
        </p:nvSpPr>
        <p:spPr bwMode="auto">
          <a:xfrm>
            <a:off x="2292747" y="6240061"/>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Gilead</a:t>
            </a:r>
          </a:p>
        </p:txBody>
      </p:sp>
      <p:sp>
        <p:nvSpPr>
          <p:cNvPr id="16" name="Line 40"/>
          <p:cNvSpPr>
            <a:spLocks noChangeShapeType="1"/>
          </p:cNvSpPr>
          <p:nvPr/>
        </p:nvSpPr>
        <p:spPr bwMode="auto">
          <a:xfrm rot="20390226" flipH="1">
            <a:off x="3157643" y="4856752"/>
            <a:ext cx="382953" cy="10170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19" name="Text Box 7"/>
          <p:cNvSpPr txBox="1">
            <a:spLocks noChangeArrowheads="1"/>
          </p:cNvSpPr>
          <p:nvPr/>
        </p:nvSpPr>
        <p:spPr bwMode="auto">
          <a:xfrm>
            <a:off x="3480821" y="5943891"/>
            <a:ext cx="2047098"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b="1" dirty="0">
                <a:solidFill>
                  <a:srgbClr val="FFFFFF"/>
                </a:solidFill>
                <a:effectLst>
                  <a:glow rad="101600">
                    <a:srgbClr val="000000">
                      <a:alpha val="75000"/>
                    </a:srgbClr>
                  </a:glow>
                </a:effectLst>
                <a:latin typeface="Arial"/>
                <a:ea typeface="+mn-ea"/>
                <a:cs typeface="Arial"/>
              </a:rPr>
              <a:t>Bethlehem</a:t>
            </a:r>
          </a:p>
        </p:txBody>
      </p:sp>
      <p:grpSp>
        <p:nvGrpSpPr>
          <p:cNvPr id="20" name="Group 19"/>
          <p:cNvGrpSpPr/>
          <p:nvPr/>
        </p:nvGrpSpPr>
        <p:grpSpPr>
          <a:xfrm>
            <a:off x="3153532" y="6024652"/>
            <a:ext cx="369930" cy="380904"/>
            <a:chOff x="1293990" y="4843883"/>
            <a:chExt cx="369930" cy="380904"/>
          </a:xfrm>
        </p:grpSpPr>
        <p:sp>
          <p:nvSpPr>
            <p:cNvPr id="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526700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34955" t="30898" r="21508" b="24736"/>
          <a:stretch/>
        </p:blipFill>
        <p:spPr>
          <a:xfrm>
            <a:off x="42607" y="89445"/>
            <a:ext cx="9047258" cy="6768555"/>
          </a:xfrm>
          <a:prstGeom prst="rect">
            <a:avLst/>
          </a:prstGeom>
        </p:spPr>
      </p:pic>
      <p:sp>
        <p:nvSpPr>
          <p:cNvPr id="900098" name="Rectangle 2"/>
          <p:cNvSpPr>
            <a:spLocks noGrp="1" noChangeArrowheads="1"/>
          </p:cNvSpPr>
          <p:nvPr>
            <p:ph type="ctrTitle"/>
          </p:nvPr>
        </p:nvSpPr>
        <p:spPr>
          <a:xfrm>
            <a:off x="245102" y="416384"/>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Southern Israel</a:t>
            </a:r>
          </a:p>
        </p:txBody>
      </p:sp>
      <p:sp>
        <p:nvSpPr>
          <p:cNvPr id="10" name="Text Box 6"/>
          <p:cNvSpPr txBox="1">
            <a:spLocks noChangeArrowheads="1"/>
          </p:cNvSpPr>
          <p:nvPr/>
        </p:nvSpPr>
        <p:spPr bwMode="auto">
          <a:xfrm>
            <a:off x="3608817" y="1494426"/>
            <a:ext cx="306250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Ehud of Benjamin</a:t>
            </a:r>
          </a:p>
        </p:txBody>
      </p:sp>
      <p:sp>
        <p:nvSpPr>
          <p:cNvPr id="12" name="Text Box 8"/>
          <p:cNvSpPr txBox="1">
            <a:spLocks noChangeArrowheads="1"/>
          </p:cNvSpPr>
          <p:nvPr/>
        </p:nvSpPr>
        <p:spPr bwMode="auto">
          <a:xfrm>
            <a:off x="5660907" y="1628065"/>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chemeClr val="bg1"/>
                </a:solidFill>
                <a:effectLst>
                  <a:glow rad="101600">
                    <a:srgbClr val="000000">
                      <a:alpha val="75000"/>
                    </a:srgbClr>
                  </a:glow>
                </a:effectLst>
                <a:latin typeface="Arial"/>
                <a:ea typeface="+mn-ea"/>
                <a:cs typeface="Arial"/>
              </a:rPr>
              <a:t>Gilgal</a:t>
            </a:r>
            <a:endParaRPr lang="en-US" sz="3200" b="1" dirty="0">
              <a:solidFill>
                <a:schemeClr val="bg1"/>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287709" y="1856255"/>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Judges 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 name="Text Box 8"/>
          <p:cNvSpPr txBox="1">
            <a:spLocks noChangeArrowheads="1"/>
          </p:cNvSpPr>
          <p:nvPr/>
        </p:nvSpPr>
        <p:spPr bwMode="auto">
          <a:xfrm>
            <a:off x="6675784" y="550692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Moab</a:t>
            </a:r>
          </a:p>
        </p:txBody>
      </p:sp>
      <p:grpSp>
        <p:nvGrpSpPr>
          <p:cNvPr id="20" name="Group 19"/>
          <p:cNvGrpSpPr/>
          <p:nvPr/>
        </p:nvGrpSpPr>
        <p:grpSpPr>
          <a:xfrm>
            <a:off x="6490819" y="2110543"/>
            <a:ext cx="369930" cy="380904"/>
            <a:chOff x="1293990" y="4843883"/>
            <a:chExt cx="369930" cy="380904"/>
          </a:xfrm>
        </p:grpSpPr>
        <p:sp>
          <p:nvSpPr>
            <p:cNvPr id="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3" name="Line 40"/>
          <p:cNvSpPr>
            <a:spLocks noChangeShapeType="1"/>
          </p:cNvSpPr>
          <p:nvPr/>
        </p:nvSpPr>
        <p:spPr bwMode="auto">
          <a:xfrm rot="20390226" flipH="1">
            <a:off x="7412129" y="3041317"/>
            <a:ext cx="474211" cy="19360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4" name="Line 40"/>
          <p:cNvSpPr>
            <a:spLocks noChangeShapeType="1"/>
          </p:cNvSpPr>
          <p:nvPr/>
        </p:nvSpPr>
        <p:spPr bwMode="auto">
          <a:xfrm rot="20390226">
            <a:off x="6961400" y="220051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5" name="Line 40"/>
          <p:cNvSpPr>
            <a:spLocks noChangeShapeType="1"/>
          </p:cNvSpPr>
          <p:nvPr/>
        </p:nvSpPr>
        <p:spPr bwMode="auto">
          <a:xfrm rot="9590226">
            <a:off x="6989534" y="2417343"/>
            <a:ext cx="206913" cy="4744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
        <p:nvSpPr>
          <p:cNvPr id="27" name="Rounded Rectangular Callout 26"/>
          <p:cNvSpPr/>
          <p:nvPr/>
        </p:nvSpPr>
        <p:spPr>
          <a:xfrm>
            <a:off x="97766" y="2610827"/>
            <a:ext cx="5862685" cy="4247173"/>
          </a:xfrm>
          <a:prstGeom prst="wedgeRoundRectCallout">
            <a:avLst>
              <a:gd name="adj1" fmla="val 63432"/>
              <a:gd name="adj2" fmla="val -43236"/>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8" name="TextBox 2"/>
          <p:cNvSpPr txBox="1">
            <a:spLocks noChangeArrowheads="1"/>
          </p:cNvSpPr>
          <p:nvPr/>
        </p:nvSpPr>
        <p:spPr bwMode="auto">
          <a:xfrm>
            <a:off x="300286" y="2711837"/>
            <a:ext cx="5660165" cy="403187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3200" b="1" dirty="0">
                <a:solidFill>
                  <a:srgbClr val="000000"/>
                </a:solidFill>
                <a:latin typeface="Arial"/>
                <a:cs typeface="Arial"/>
              </a:rPr>
              <a:t>“After delivering the payment, Ehud started home with those who had helped carry the tribute.  </a:t>
            </a:r>
            <a:r>
              <a:rPr lang="en-US" sz="3200" b="1" baseline="30000" dirty="0">
                <a:solidFill>
                  <a:srgbClr val="000000"/>
                </a:solidFill>
                <a:latin typeface="Arial"/>
                <a:cs typeface="Arial"/>
              </a:rPr>
              <a:t>19</a:t>
            </a:r>
            <a:r>
              <a:rPr lang="en-US" sz="3200" b="1" dirty="0">
                <a:solidFill>
                  <a:srgbClr val="000000"/>
                </a:solidFill>
                <a:latin typeface="Arial"/>
                <a:cs typeface="Arial"/>
              </a:rPr>
              <a:t>But when Ehud reached the stone idols near Gilgal, he turned back” (3:18-19a </a:t>
            </a:r>
            <a:r>
              <a:rPr lang="en-US" sz="2800" b="1" dirty="0">
                <a:solidFill>
                  <a:srgbClr val="000000"/>
                </a:solidFill>
                <a:latin typeface="Arial"/>
                <a:cs typeface="Arial"/>
              </a:rPr>
              <a:t>NLT</a:t>
            </a:r>
            <a:r>
              <a:rPr lang="en-US" sz="3200" b="1" dirty="0">
                <a:solidFill>
                  <a:srgbClr val="000000"/>
                </a:solidFill>
                <a:latin typeface="Arial"/>
                <a:cs typeface="Arial"/>
              </a:rPr>
              <a:t>).</a:t>
            </a:r>
          </a:p>
        </p:txBody>
      </p:sp>
      <p:sp>
        <p:nvSpPr>
          <p:cNvPr id="29" name="Line 40"/>
          <p:cNvSpPr>
            <a:spLocks noChangeShapeType="1"/>
          </p:cNvSpPr>
          <p:nvPr/>
        </p:nvSpPr>
        <p:spPr bwMode="auto">
          <a:xfrm rot="20390226" flipH="1" flipV="1">
            <a:off x="6446694" y="2489734"/>
            <a:ext cx="338944" cy="2881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defRPr/>
            </a:pPr>
            <a:endParaRPr lang="en-US" sz="2400">
              <a:solidFill>
                <a:srgbClr val="FFFFFF"/>
              </a:solidFill>
              <a:effectLst>
                <a:glow rad="279400">
                  <a:srgbClr val="000000">
                    <a:alpha val="98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8271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strVal val="#ppt_w*0.70"/>
                                          </p:val>
                                        </p:tav>
                                        <p:tav tm="100000">
                                          <p:val>
                                            <p:strVal val="#ppt_w"/>
                                          </p:val>
                                        </p:tav>
                                      </p:tavLst>
                                    </p:anim>
                                    <p:anim calcmode="lin" valueType="num">
                                      <p:cBhvr>
                                        <p:cTn id="19" dur="1000" fill="hold"/>
                                        <p:tgtEl>
                                          <p:spTgt spid="28"/>
                                        </p:tgtEl>
                                        <p:attrNameLst>
                                          <p:attrName>ppt_h</p:attrName>
                                        </p:attrNameLst>
                                      </p:cBhvr>
                                      <p:tavLst>
                                        <p:tav tm="0">
                                          <p:val>
                                            <p:strVal val="#ppt_h"/>
                                          </p:val>
                                        </p:tav>
                                        <p:tav tm="100000">
                                          <p:val>
                                            <p:strVal val="#ppt_h"/>
                                          </p:val>
                                        </p:tav>
                                      </p:tavLst>
                                    </p:anim>
                                    <p:animEffect transition="in" filter="fade">
                                      <p:cBhvr>
                                        <p:cTn id="20" dur="1000"/>
                                        <p:tgtEl>
                                          <p:spTgt spid="28"/>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3" grpId="0" animBg="1"/>
      <p:bldP spid="24" grpId="0" animBg="1"/>
      <p:bldP spid="25" grpId="0" animBg="1"/>
      <p:bldP spid="27" grpId="0" animBg="1"/>
      <p:bldP spid="28" grpId="0"/>
      <p:bldP spid="2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35281" y="-9910"/>
            <a:ext cx="4067945" cy="1439870"/>
          </a:xfrm>
          <a:solidFill>
            <a:schemeClr val="tx1"/>
          </a:solidFill>
          <a:effectLst/>
        </p:spPr>
        <p:txBody>
          <a:bodyPr anchor="t"/>
          <a:lstStyle/>
          <a:p>
            <a:pPr algn="l">
              <a:defRPr/>
            </a:pPr>
            <a:r>
              <a:rPr lang="en-US" sz="4000" b="1" dirty="0">
                <a:effectLst>
                  <a:glow rad="127000">
                    <a:schemeClr val="tx1"/>
                  </a:glow>
                </a:effectLst>
                <a:latin typeface="Arial" charset="0"/>
                <a:ea typeface="ＭＳ Ｐゴシック" charset="0"/>
                <a:cs typeface="ＭＳ Ｐゴシック" charset="0"/>
              </a:rPr>
              <a:t>Judgments on the Nations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7326" y="1412319"/>
            <a:ext cx="4025338" cy="52820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Passage</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928320" y="296041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Rounded Rectangular Callout 22"/>
          <p:cNvSpPr/>
          <p:nvPr/>
        </p:nvSpPr>
        <p:spPr>
          <a:xfrm>
            <a:off x="0" y="220486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4" name="TextBox 2"/>
          <p:cNvSpPr txBox="1">
            <a:spLocks noChangeArrowheads="1"/>
          </p:cNvSpPr>
          <p:nvPr/>
        </p:nvSpPr>
        <p:spPr bwMode="auto">
          <a:xfrm>
            <a:off x="215009" y="2276872"/>
            <a:ext cx="3564903" cy="58477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3200" b="1" dirty="0">
                <a:solidFill>
                  <a:srgbClr val="000000"/>
                </a:solidFill>
                <a:latin typeface="Arial"/>
                <a:cs typeface="Arial"/>
              </a:rPr>
              <a:t>Text</a:t>
            </a: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40"/>
          <p:cNvSpPr>
            <a:spLocks noChangeShapeType="1"/>
          </p:cNvSpPr>
          <p:nvPr/>
        </p:nvSpPr>
        <p:spPr bwMode="auto">
          <a:xfrm rot="20390226" flipH="1">
            <a:off x="4595777" y="4048858"/>
            <a:ext cx="1176582" cy="4884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5" name="Text Box 8"/>
          <p:cNvSpPr txBox="1">
            <a:spLocks noChangeArrowheads="1"/>
          </p:cNvSpPr>
          <p:nvPr/>
        </p:nvSpPr>
        <p:spPr bwMode="auto">
          <a:xfrm>
            <a:off x="353466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Lebanon</a:t>
            </a:r>
          </a:p>
        </p:txBody>
      </p:sp>
      <p:sp>
        <p:nvSpPr>
          <p:cNvPr id="28" name="Line 40"/>
          <p:cNvSpPr>
            <a:spLocks noChangeShapeType="1"/>
          </p:cNvSpPr>
          <p:nvPr/>
        </p:nvSpPr>
        <p:spPr bwMode="auto">
          <a:xfrm rot="20390226" flipH="1">
            <a:off x="5682353" y="4470132"/>
            <a:ext cx="438542" cy="166505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722699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up)">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0"/>
                            </p:stCondLst>
                            <p:childTnLst>
                              <p:par>
                                <p:cTn id="32" presetID="22" presetClass="entr" presetSubtype="2"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0"/>
                            </p:stCondLst>
                            <p:childTnLst>
                              <p:par>
                                <p:cTn id="40" presetID="22" presetClass="entr" presetSubtype="4"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21" grpId="0" animBg="1"/>
      <p:bldP spid="25" grpId="0" animBg="1"/>
      <p:bldP spid="26" grpId="0" animBg="1"/>
      <p:bldP spid="27" grpId="0" animBg="1"/>
      <p:bldP spid="34" grpId="0" animBg="1"/>
      <p:bldP spid="35" grpId="0"/>
      <p:bldP spid="2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Obadiah</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Edom</a:t>
            </a: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1-14</a:t>
              </a:r>
              <a:endParaRPr lang="en-US" b="1" dirty="0">
                <a:effectLst>
                  <a:glow rad="228600">
                    <a:schemeClr val="tx1"/>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Edom Over Israel</a:t>
              </a:r>
              <a:endParaRPr lang="en-US" b="1" dirty="0">
                <a:effectLst>
                  <a:glow rad="228600">
                    <a:schemeClr val="tx1"/>
                  </a:glow>
                </a:effectLst>
                <a:latin typeface="Trebuchet MS" charset="0"/>
                <a:ea typeface="Osaka" charset="0"/>
                <a:cs typeface="Osaka"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15-21</a:t>
              </a:r>
              <a:endParaRPr lang="en-US" b="1" dirty="0">
                <a:effectLst>
                  <a:glow rad="228600">
                    <a:schemeClr val="tx1"/>
                  </a:glow>
                </a:effectLst>
                <a:latin typeface="Trebuchet MS" charset="0"/>
                <a:ea typeface="Osaka" charset="0"/>
                <a:cs typeface="Osaka"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Israel Over Edom</a:t>
              </a:r>
              <a:endParaRPr lang="en-US" b="1" dirty="0">
                <a:effectLst>
                  <a:glow rad="228600">
                    <a:schemeClr val="tx1"/>
                  </a:glow>
                </a:effectLst>
                <a:latin typeface="Trebuchet MS" charset="0"/>
                <a:ea typeface="Osaka" charset="0"/>
                <a:cs typeface="Osaka" charset="0"/>
              </a:endParaRPr>
            </a:p>
          </p:txBody>
        </p:sp>
      </p:grpSp>
    </p:spTree>
    <p:extLst>
      <p:ext uri="{BB962C8B-B14F-4D97-AF65-F5344CB8AC3E}">
        <p14:creationId xmlns:p14="http://schemas.microsoft.com/office/powerpoint/2010/main" val="933544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Philistia</a:t>
            </a:r>
          </a:p>
        </p:txBody>
      </p:sp>
      <p:sp>
        <p:nvSpPr>
          <p:cNvPr id="20" name="TextBox 19"/>
          <p:cNvSpPr txBox="1"/>
          <p:nvPr/>
        </p:nvSpPr>
        <p:spPr>
          <a:xfrm>
            <a:off x="1240573" y="6195570"/>
            <a:ext cx="18032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mn-ea"/>
                <a:cs typeface="Arial"/>
              </a:rPr>
              <a:t>Ethiopia</a:t>
            </a:r>
          </a:p>
        </p:txBody>
      </p:sp>
      <p:sp>
        <p:nvSpPr>
          <p:cNvPr id="21" name="TextBox 20"/>
          <p:cNvSpPr txBox="1"/>
          <p:nvPr/>
        </p:nvSpPr>
        <p:spPr>
          <a:xfrm>
            <a:off x="3471355" y="5903182"/>
            <a:ext cx="146185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Phoenicia</a:t>
            </a:r>
          </a:p>
        </p:txBody>
      </p:sp>
    </p:spTree>
    <p:extLst>
      <p:ext uri="{BB962C8B-B14F-4D97-AF65-F5344CB8AC3E}">
        <p14:creationId xmlns:p14="http://schemas.microsoft.com/office/powerpoint/2010/main" val="2220208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7519836" y="3535081"/>
            <a:ext cx="162416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Elam</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(49:34-39)</a:t>
            </a:r>
          </a:p>
        </p:txBody>
      </p:sp>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a:t>
            </a:r>
            <a:r>
              <a:rPr kumimoji="0" lang="en-US" sz="2400" b="1" i="0" u="none" strike="noStrike" kern="1200" cap="none" spc="0" normalizeH="0" noProof="0" dirty="0">
                <a:ln>
                  <a:noFill/>
                </a:ln>
                <a:solidFill>
                  <a:srgbClr val="FFFFFF"/>
                </a:solidFill>
                <a:effectLst>
                  <a:glow rad="203200">
                    <a:srgbClr val="000514">
                      <a:alpha val="88000"/>
                    </a:srgbClr>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(48:1-47)</a:t>
            </a:r>
          </a:p>
        </p:txBody>
      </p:sp>
      <p:sp>
        <p:nvSpPr>
          <p:cNvPr id="10" name="Text Box 9"/>
          <p:cNvSpPr txBox="1">
            <a:spLocks noChangeArrowheads="1"/>
          </p:cNvSpPr>
          <p:nvPr/>
        </p:nvSpPr>
        <p:spPr bwMode="auto">
          <a:xfrm>
            <a:off x="3187618" y="3700044"/>
            <a:ext cx="25122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Ammon</a:t>
            </a:r>
            <a:r>
              <a:rPr kumimoji="0" lang="en-US" sz="2400" b="1" i="0" u="none" strike="noStrike" kern="1200" cap="none" spc="0" normalizeH="0" noProof="0" dirty="0">
                <a:ln>
                  <a:noFill/>
                </a:ln>
                <a:solidFill>
                  <a:srgbClr val="FFFFFF"/>
                </a:solidFill>
                <a:effectLst>
                  <a:glow rad="203200">
                    <a:srgbClr val="000514">
                      <a:alpha val="88000"/>
                    </a:srgbClr>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(49:1-6)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
        <p:nvSpPr>
          <p:cNvPr id="11" name="Text Box 9">
            <a:extLst>
              <a:ext uri="{FF2B5EF4-FFF2-40B4-BE49-F238E27FC236}">
                <a16:creationId xmlns:a16="http://schemas.microsoft.com/office/drawing/2014/main" id="{136D7FF1-B476-DB4C-B1EE-1BA9BB001781}"/>
              </a:ext>
            </a:extLst>
          </p:cNvPr>
          <p:cNvSpPr txBox="1">
            <a:spLocks noChangeArrowheads="1"/>
          </p:cNvSpPr>
          <p:nvPr/>
        </p:nvSpPr>
        <p:spPr bwMode="auto">
          <a:xfrm>
            <a:off x="3187618" y="4570448"/>
            <a:ext cx="2392001"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 (49:7-22)</a:t>
            </a:r>
          </a:p>
        </p:txBody>
      </p:sp>
      <p:sp>
        <p:nvSpPr>
          <p:cNvPr id="12" name="Text Box 9">
            <a:extLst>
              <a:ext uri="{FF2B5EF4-FFF2-40B4-BE49-F238E27FC236}">
                <a16:creationId xmlns:a16="http://schemas.microsoft.com/office/drawing/2014/main" id="{E81A8513-E168-7147-BCA6-5416419CB689}"/>
              </a:ext>
            </a:extLst>
          </p:cNvPr>
          <p:cNvSpPr txBox="1">
            <a:spLocks noChangeArrowheads="1"/>
          </p:cNvSpPr>
          <p:nvPr/>
        </p:nvSpPr>
        <p:spPr bwMode="auto">
          <a:xfrm>
            <a:off x="3668277" y="5805289"/>
            <a:ext cx="23070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Kedar &amp; Hazor</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(49:28-35)</a:t>
            </a:r>
          </a:p>
        </p:txBody>
      </p:sp>
      <p:sp>
        <p:nvSpPr>
          <p:cNvPr id="13" name="Text Box 9">
            <a:extLst>
              <a:ext uri="{FF2B5EF4-FFF2-40B4-BE49-F238E27FC236}">
                <a16:creationId xmlns:a16="http://schemas.microsoft.com/office/drawing/2014/main" id="{FE4176F8-7AAF-1642-9467-815820AFDDF3}"/>
              </a:ext>
            </a:extLst>
          </p:cNvPr>
          <p:cNvSpPr txBox="1">
            <a:spLocks noChangeArrowheads="1"/>
          </p:cNvSpPr>
          <p:nvPr/>
        </p:nvSpPr>
        <p:spPr bwMode="auto">
          <a:xfrm>
            <a:off x="3055022" y="2004366"/>
            <a:ext cx="172675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Damascus</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(49:23-27)</a:t>
            </a:r>
          </a:p>
        </p:txBody>
      </p:sp>
      <p:sp>
        <p:nvSpPr>
          <p:cNvPr id="14" name="Text Box 9">
            <a:extLst>
              <a:ext uri="{FF2B5EF4-FFF2-40B4-BE49-F238E27FC236}">
                <a16:creationId xmlns:a16="http://schemas.microsoft.com/office/drawing/2014/main" id="{0272A68F-ACA9-AE4A-A657-1C29DF63B578}"/>
              </a:ext>
            </a:extLst>
          </p:cNvPr>
          <p:cNvSpPr txBox="1">
            <a:spLocks noChangeArrowheads="1"/>
          </p:cNvSpPr>
          <p:nvPr/>
        </p:nvSpPr>
        <p:spPr bwMode="auto">
          <a:xfrm>
            <a:off x="5856310" y="2898977"/>
            <a:ext cx="14526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(50–51)</a:t>
            </a:r>
          </a:p>
        </p:txBody>
      </p:sp>
    </p:spTree>
    <p:extLst>
      <p:ext uri="{BB962C8B-B14F-4D97-AF65-F5344CB8AC3E}">
        <p14:creationId xmlns:p14="http://schemas.microsoft.com/office/powerpoint/2010/main" val="27362451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P spid="11" grpId="0"/>
      <p:bldP spid="12" grpId="0"/>
      <p:bldP spid="13" grpId="0"/>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dirty="0">
                <a:solidFill>
                  <a:srgbClr val="FFFFFF"/>
                </a:solidFill>
                <a:latin typeface="Arial" charset="0"/>
                <a:ea typeface="新細明體" charset="0"/>
              </a:rPr>
              <a:t>Nations to Be Judged (Ezekiel 25–32)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Ammon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(25:1-7)</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(25:8-11)</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Edom</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(25:12-14)</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Tyre</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(26:1–28:19)</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Sidon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(28:20-26)</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122566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pic>
        <p:nvPicPr>
          <p:cNvPr id="1034" name="Picture 10" descr="Download Eagle PNG Image for Free">
            <a:extLst>
              <a:ext uri="{FF2B5EF4-FFF2-40B4-BE49-F238E27FC236}">
                <a16:creationId xmlns:a16="http://schemas.microsoft.com/office/drawing/2014/main" id="{B00CDBA3-2885-3695-B6C1-39F76924E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53" y="3522707"/>
            <a:ext cx="4051609" cy="4051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ying Eagle PNG Clipart PNG, SVG Clip art for Web - Download Clip Art, PNG  Icon Arts">
            <a:extLst>
              <a:ext uri="{FF2B5EF4-FFF2-40B4-BE49-F238E27FC236}">
                <a16:creationId xmlns:a16="http://schemas.microsoft.com/office/drawing/2014/main" id="{DC12305E-BABF-8E32-64DF-7CE2579E3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383" y="132813"/>
            <a:ext cx="5080000" cy="3911600"/>
          </a:xfrm>
          <a:prstGeom prst="rect">
            <a:avLst/>
          </a:prstGeom>
          <a:noFill/>
          <a:extLst>
            <a:ext uri="{909E8E84-426E-40DD-AFC4-6F175D3DCCD1}">
              <a14:hiddenFill xmlns:a14="http://schemas.microsoft.com/office/drawing/2010/main">
                <a:solidFill>
                  <a:srgbClr val="FFFFFF"/>
                </a:solidFill>
              </a14:hiddenFill>
            </a:ext>
          </a:extLst>
        </p:spPr>
      </p:pic>
      <p:sp>
        <p:nvSpPr>
          <p:cNvPr id="219137" name="Rectangle 2"/>
          <p:cNvSpPr>
            <a:spLocks noGrp="1" noChangeArrowheads="1"/>
          </p:cNvSpPr>
          <p:nvPr>
            <p:ph type="ctrTitle"/>
          </p:nvPr>
        </p:nvSpPr>
        <p:spPr>
          <a:xfrm>
            <a:off x="0" y="90344"/>
            <a:ext cx="9144000" cy="541338"/>
          </a:xfrm>
        </p:spPr>
        <p:txBody>
          <a:bodyPr/>
          <a:lstStyle/>
          <a:p>
            <a:pPr eaLnBrk="1" hangingPunct="1"/>
            <a:r>
              <a:rPr kumimoji="1" lang="en-US" altLang="zh-CN" sz="3200" b="1" dirty="0">
                <a:solidFill>
                  <a:schemeClr val="bg1"/>
                </a:solidFill>
                <a:latin typeface="Arial" charset="0"/>
              </a:rPr>
              <a:t>The Eagles and Vine Parable (Ezekiel 17)</a:t>
            </a:r>
            <a:endParaRPr kumimoji="1" lang="en-US" altLang="zh-CN" sz="2000" b="1" dirty="0">
              <a:solidFill>
                <a:schemeClr val="bg1"/>
              </a:solidFill>
              <a:latin typeface="Arial" charset="0"/>
            </a:endParaRPr>
          </a:p>
        </p:txBody>
      </p:sp>
      <p:sp>
        <p:nvSpPr>
          <p:cNvPr id="7" name="Text Box 9"/>
          <p:cNvSpPr txBox="1">
            <a:spLocks noChangeArrowheads="1"/>
          </p:cNvSpPr>
          <p:nvPr/>
        </p:nvSpPr>
        <p:spPr bwMode="auto">
          <a:xfrm>
            <a:off x="580839" y="4322963"/>
            <a:ext cx="17524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5833489" y="2345892"/>
            <a:ext cx="24112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17" name="Right Arrow 16"/>
          <p:cNvSpPr/>
          <p:nvPr/>
        </p:nvSpPr>
        <p:spPr bwMode="auto">
          <a:xfrm rot="19565505">
            <a:off x="4776613" y="288550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BONES" pitchFamily="-105" charset="0"/>
              <a:ea typeface="+mn-ea"/>
              <a:cs typeface="+mn-cs"/>
            </a:endParaRPr>
          </a:p>
        </p:txBody>
      </p:sp>
      <p:pic>
        <p:nvPicPr>
          <p:cNvPr id="1048" name="Picture 24" descr="Eagle PNG Image | Cartoon clip art, Clip art borders, Eagle">
            <a:extLst>
              <a:ext uri="{FF2B5EF4-FFF2-40B4-BE49-F238E27FC236}">
                <a16:creationId xmlns:a16="http://schemas.microsoft.com/office/drawing/2014/main" id="{EF1C2FF4-0721-8725-0ED6-F9D499D08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 y="42793"/>
            <a:ext cx="2490203" cy="3534060"/>
          </a:xfrm>
          <a:prstGeom prst="rect">
            <a:avLst/>
          </a:prstGeom>
          <a:noFill/>
          <a:extLst>
            <a:ext uri="{909E8E84-426E-40DD-AFC4-6F175D3DCCD1}">
              <a14:hiddenFill xmlns:a14="http://schemas.microsoft.com/office/drawing/2010/main">
                <a:solidFill>
                  <a:srgbClr val="FFFFFF"/>
                </a:solidFill>
              </a14:hiddenFill>
            </a:ext>
          </a:extLst>
        </p:spPr>
      </p:pic>
      <p:sp>
        <p:nvSpPr>
          <p:cNvPr id="21" name="Right Arrow 20">
            <a:extLst>
              <a:ext uri="{FF2B5EF4-FFF2-40B4-BE49-F238E27FC236}">
                <a16:creationId xmlns:a16="http://schemas.microsoft.com/office/drawing/2014/main" id="{E25930B2-A463-9E8C-1A31-C70A3742D0A4}"/>
              </a:ext>
            </a:extLst>
          </p:cNvPr>
          <p:cNvSpPr/>
          <p:nvPr/>
        </p:nvSpPr>
        <p:spPr bwMode="auto">
          <a:xfrm rot="9182224">
            <a:off x="2454912" y="4062319"/>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pic>
        <p:nvPicPr>
          <p:cNvPr id="1056" name="Picture 32" descr="Cedar Tree Transparent PNG, Transparent Png Image - PngNice">
            <a:extLst>
              <a:ext uri="{FF2B5EF4-FFF2-40B4-BE49-F238E27FC236}">
                <a16:creationId xmlns:a16="http://schemas.microsoft.com/office/drawing/2014/main" id="{7B65EBED-AC73-63E7-B45C-A572AC589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3665" y="2023120"/>
            <a:ext cx="1752642" cy="23794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2810213" y="3192132"/>
            <a:ext cx="1963999" cy="52322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Jerusalem</a:t>
            </a:r>
          </a:p>
        </p:txBody>
      </p:sp>
    </p:spTree>
    <p:extLst>
      <p:ext uri="{BB962C8B-B14F-4D97-AF65-F5344CB8AC3E}">
        <p14:creationId xmlns:p14="http://schemas.microsoft.com/office/powerpoint/2010/main" val="16645154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linds(horizont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animEffect transition="in" filter="blinds(horizontal)">
                                      <p:cBhvr>
                                        <p:cTn id="21" dur="500"/>
                                        <p:tgtEl>
                                          <p:spTgt spid="10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48"/>
                                        </p:tgtEl>
                                        <p:attrNameLst>
                                          <p:attrName>style.visibility</p:attrName>
                                        </p:attrNameLst>
                                      </p:cBhvr>
                                      <p:to>
                                        <p:strVal val="visible"/>
                                      </p:to>
                                    </p:set>
                                    <p:animEffect transition="in" filter="blinds(horizontal)">
                                      <p:cBhvr>
                                        <p:cTn id="35" dur="500"/>
                                        <p:tgtEl>
                                          <p:spTgt spid="104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2000" fill="hold"/>
                                        <p:tgtEl>
                                          <p:spTgt spid="10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animBg="1"/>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8820596" cy="4969296"/>
          </a:xfrm>
          <a:gradFill flip="none" rotWithShape="1">
            <a:gsLst>
              <a:gs pos="0">
                <a:srgbClr val="006500">
                  <a:lumMod val="71000"/>
                </a:srgbClr>
              </a:gs>
              <a:gs pos="100000">
                <a:schemeClr val="bg1"/>
              </a:gs>
            </a:gsLst>
            <a:path path="circle">
              <a:fillToRect l="50000" t="50000" r="50000" b="50000"/>
            </a:path>
            <a:tileRect/>
          </a:gradFill>
        </p:spPr>
        <p:txBody>
          <a:bodyPr anchor="ctr"/>
          <a:lstStyle/>
          <a:p>
            <a:pPr algn="ctr"/>
            <a:r>
              <a:rPr lang="en-US" sz="3200" b="1" i="0" dirty="0">
                <a:solidFill>
                  <a:srgbClr val="FFFFFF"/>
                </a:solidFill>
                <a:latin typeface="Arial" charset="0"/>
                <a:ea typeface="新細明體" charset="0"/>
              </a:rPr>
              <a:t>"On January 7, during the tenth year of King Jehoiachin’s captivity [587 BC], this message came to me from the L</a:t>
            </a:r>
            <a:r>
              <a:rPr lang="en-US" sz="2800" b="1" i="0" dirty="0">
                <a:solidFill>
                  <a:srgbClr val="FFFFFF"/>
                </a:solidFill>
                <a:latin typeface="Arial" charset="0"/>
                <a:ea typeface="新細明體" charset="0"/>
              </a:rPr>
              <a:t>ORD</a:t>
            </a:r>
            <a:r>
              <a:rPr lang="en-US" sz="3200" b="1" i="0" dirty="0">
                <a:solidFill>
                  <a:srgbClr val="FFFFFF"/>
                </a:solidFill>
                <a:latin typeface="Arial" charset="0"/>
                <a:ea typeface="新細明體" charset="0"/>
              </a:rPr>
              <a:t>: </a:t>
            </a:r>
            <a:br>
              <a:rPr lang="en-US" sz="3200" b="1" i="0" dirty="0">
                <a:solidFill>
                  <a:srgbClr val="FFFFFF"/>
                </a:solidFill>
                <a:latin typeface="Arial" charset="0"/>
                <a:ea typeface="新細明體" charset="0"/>
              </a:rPr>
            </a:br>
            <a:br>
              <a:rPr lang="en-US" sz="3200" b="1" i="0" dirty="0">
                <a:solidFill>
                  <a:srgbClr val="FFFFFF"/>
                </a:solidFill>
                <a:latin typeface="Arial" charset="0"/>
                <a:ea typeface="新細明體" charset="0"/>
              </a:rPr>
            </a:br>
            <a:r>
              <a:rPr lang="en-US" sz="3200" b="1" i="0" baseline="30000" dirty="0">
                <a:solidFill>
                  <a:srgbClr val="FFFFFF"/>
                </a:solidFill>
                <a:latin typeface="Arial" charset="0"/>
                <a:ea typeface="新細明體" charset="0"/>
              </a:rPr>
              <a:t>2</a:t>
            </a:r>
            <a:r>
              <a:rPr lang="en-US" sz="3200" b="1" i="0" dirty="0">
                <a:solidFill>
                  <a:srgbClr val="FFFFFF"/>
                </a:solidFill>
                <a:latin typeface="Arial" charset="0"/>
                <a:ea typeface="新細明體" charset="0"/>
              </a:rPr>
              <a:t>'Son of man, turn and face Egypt and prophesy against Pharaoh the king and all the people of Egypt'"</a:t>
            </a:r>
            <a:br>
              <a:rPr lang="en-US" sz="3200" b="1" i="0" dirty="0">
                <a:solidFill>
                  <a:srgbClr val="FFFFFF"/>
                </a:solidFill>
                <a:latin typeface="Arial" charset="0"/>
                <a:ea typeface="新細明體" charset="0"/>
              </a:rPr>
            </a:br>
            <a:br>
              <a:rPr lang="en-US" sz="3200" b="1" i="0" dirty="0">
                <a:solidFill>
                  <a:srgbClr val="FFFFFF"/>
                </a:solidFill>
                <a:latin typeface="Arial" charset="0"/>
                <a:ea typeface="新細明體" charset="0"/>
              </a:rPr>
            </a:br>
            <a:r>
              <a:rPr lang="en-US" sz="3200" b="1" i="0" dirty="0">
                <a:solidFill>
                  <a:srgbClr val="FFFFFF"/>
                </a:solidFill>
                <a:latin typeface="Arial" charset="0"/>
                <a:ea typeface="新細明體" charset="0"/>
              </a:rPr>
              <a:t>—Ezekiel 29:1-2 </a:t>
            </a:r>
            <a:r>
              <a:rPr lang="en-US" sz="2800" b="1" i="0" dirty="0">
                <a:solidFill>
                  <a:srgbClr val="FFFFFF"/>
                </a:solidFill>
                <a:latin typeface="Arial" charset="0"/>
                <a:ea typeface="新細明體" charset="0"/>
              </a:rPr>
              <a:t>NLT</a:t>
            </a:r>
            <a:r>
              <a:rPr lang="en-US" sz="3200" b="1" i="0" dirty="0">
                <a:solidFill>
                  <a:srgbClr val="FFFFFF"/>
                </a:solidFill>
                <a:latin typeface="Arial" charset="0"/>
                <a:ea typeface="新細明體" charset="0"/>
              </a:rPr>
              <a:t>—</a:t>
            </a:r>
            <a:endParaRPr lang="en-US" b="1" i="0" dirty="0">
              <a:solidFill>
                <a:srgbClr val="FFFFFF"/>
              </a:solidFill>
              <a:latin typeface="Arial" charset="0"/>
              <a:ea typeface="新細明體" charset="0"/>
            </a:endParaRP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389571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 calcmode="lin" valueType="num">
                                      <p:cBhvr>
                                        <p:cTn id="7" dur="1000" fill="hold"/>
                                        <p:tgtEl>
                                          <p:spTgt spid="632835"/>
                                        </p:tgtEl>
                                        <p:attrNameLst>
                                          <p:attrName>ppt_w</p:attrName>
                                        </p:attrNameLst>
                                      </p:cBhvr>
                                      <p:tavLst>
                                        <p:tav tm="0">
                                          <p:val>
                                            <p:fltVal val="0"/>
                                          </p:val>
                                        </p:tav>
                                        <p:tav tm="100000">
                                          <p:val>
                                            <p:strVal val="#ppt_w"/>
                                          </p:val>
                                        </p:tav>
                                      </p:tavLst>
                                    </p:anim>
                                    <p:anim calcmode="lin" valueType="num">
                                      <p:cBhvr>
                                        <p:cTn id="8" dur="1000" fill="hold"/>
                                        <p:tgtEl>
                                          <p:spTgt spid="632835"/>
                                        </p:tgtEl>
                                        <p:attrNameLst>
                                          <p:attrName>ppt_h</p:attrName>
                                        </p:attrNameLst>
                                      </p:cBhvr>
                                      <p:tavLst>
                                        <p:tav tm="0">
                                          <p:val>
                                            <p:fltVal val="0"/>
                                          </p:val>
                                        </p:tav>
                                        <p:tav tm="100000">
                                          <p:val>
                                            <p:strVal val="#ppt_h"/>
                                          </p:val>
                                        </p:tav>
                                      </p:tavLst>
                                    </p:anim>
                                    <p:anim calcmode="lin" valueType="num">
                                      <p:cBhvr>
                                        <p:cTn id="9" dur="1000" fill="hold"/>
                                        <p:tgtEl>
                                          <p:spTgt spid="632835"/>
                                        </p:tgtEl>
                                        <p:attrNameLst>
                                          <p:attrName>style.rotation</p:attrName>
                                        </p:attrNameLst>
                                      </p:cBhvr>
                                      <p:tavLst>
                                        <p:tav tm="0">
                                          <p:val>
                                            <p:fltVal val="90"/>
                                          </p:val>
                                        </p:tav>
                                        <p:tav tm="100000">
                                          <p:val>
                                            <p:fltVal val="0"/>
                                          </p:val>
                                        </p:tav>
                                      </p:tavLst>
                                    </p:anim>
                                    <p:animEffect transition="in" filter="fade">
                                      <p:cBhvr>
                                        <p:cTn id="10" dur="10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33543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Tyre</a:t>
            </a: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Babylon to Conquer Egypt</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3172895">
            <a:off x="1994755" y="2437342"/>
            <a:ext cx="1904930" cy="10081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131840" y="908719"/>
            <a:ext cx="5940152" cy="5940749"/>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Son of man, the army of King Nebuchadnezzar of Babylon fought so hard against Tyre that the warriors’ heads were rubbed bare and their shoulders were raw and blistered. Yet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Nebuchadnezzar and his army won no plunder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to compensate them for all their work"</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t>
            </a:r>
            <a:b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28:18 NLT).</a:t>
            </a:r>
          </a:p>
        </p:txBody>
      </p:sp>
      <p:sp>
        <p:nvSpPr>
          <p:cNvPr id="8" name="Oval 58">
            <a:extLst>
              <a:ext uri="{FF2B5EF4-FFF2-40B4-BE49-F238E27FC236}">
                <a16:creationId xmlns:a16="http://schemas.microsoft.com/office/drawing/2014/main" id="{70FB7D05-5E7E-3FCE-6EEF-C239C86A49DE}"/>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1396747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542925"/>
            <a:ext cx="9144000" cy="541338"/>
          </a:xfrm>
        </p:spPr>
        <p:txBody>
          <a:bodyPr/>
          <a:lstStyle/>
          <a:p>
            <a:pPr eaLnBrk="1" hangingPunct="1"/>
            <a:r>
              <a:rPr kumimoji="1" lang="en-US" altLang="zh-CN" sz="4000" b="1">
                <a:solidFill>
                  <a:schemeClr val="bg1"/>
                </a:solidFill>
                <a:latin typeface="Arial" charset="0"/>
              </a:rPr>
              <a:t>Old Testament Trade Routes </a:t>
            </a:r>
            <a:endParaRPr kumimoji="1" lang="en-US" altLang="zh-CN" sz="2800" b="1">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9088"/>
            <a:ext cx="9144000" cy="524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105635"/>
      </p:ext>
    </p:extLst>
  </p:cSld>
  <p:clrMapOvr>
    <a:masterClrMapping/>
  </p:clrMapOvr>
  <p:transition spd="med">
    <p:randomBar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726C0FE8-6FCA-4B15-8F6C-A0596A60A1BD}"/>
              </a:ext>
            </a:extLst>
          </p:cNvPr>
          <p:cNvPicPr>
            <a:picLocks noChangeAspect="1"/>
          </p:cNvPicPr>
          <p:nvPr/>
        </p:nvPicPr>
        <p:blipFill rotWithShape="1">
          <a:blip r:embed="rId3">
            <a:extLst>
              <a:ext uri="{28A0092B-C50C-407E-A947-70E740481C1C}">
                <a14:useLocalDpi xmlns:a14="http://schemas.microsoft.com/office/drawing/2010/main" val="0"/>
              </a:ext>
            </a:extLst>
          </a:blip>
          <a:srcRect l="23102" t="17488" r="29533" b="29598"/>
          <a:stretch/>
        </p:blipFill>
        <p:spPr>
          <a:xfrm>
            <a:off x="0" y="0"/>
            <a:ext cx="9144001" cy="6849469"/>
          </a:xfrm>
          <a:prstGeom prst="rect">
            <a:avLst/>
          </a:prstGeom>
        </p:spPr>
      </p:pic>
      <p:sp>
        <p:nvSpPr>
          <p:cNvPr id="6" name="Text Box 9">
            <a:extLst>
              <a:ext uri="{FF2B5EF4-FFF2-40B4-BE49-F238E27FC236}">
                <a16:creationId xmlns:a16="http://schemas.microsoft.com/office/drawing/2014/main" id="{AAFFA5C0-1AF4-A12B-14FA-E7C8DA776C50}"/>
              </a:ext>
            </a:extLst>
          </p:cNvPr>
          <p:cNvSpPr txBox="1">
            <a:spLocks noChangeArrowheads="1"/>
          </p:cNvSpPr>
          <p:nvPr/>
        </p:nvSpPr>
        <p:spPr bwMode="auto">
          <a:xfrm>
            <a:off x="165177" y="5229200"/>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7" name="Text Box 9">
            <a:extLst>
              <a:ext uri="{FF2B5EF4-FFF2-40B4-BE49-F238E27FC236}">
                <a16:creationId xmlns:a16="http://schemas.microsoft.com/office/drawing/2014/main" id="{6D5D8B52-BF1D-8F95-1C56-699AA1C62F81}"/>
              </a:ext>
            </a:extLst>
          </p:cNvPr>
          <p:cNvSpPr txBox="1">
            <a:spLocks noChangeArrowheads="1"/>
          </p:cNvSpPr>
          <p:nvPr/>
        </p:nvSpPr>
        <p:spPr bwMode="auto">
          <a:xfrm>
            <a:off x="755576" y="1340768"/>
            <a:ext cx="133543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Tyre</a:t>
            </a:r>
          </a:p>
        </p:txBody>
      </p:sp>
      <p:sp>
        <p:nvSpPr>
          <p:cNvPr id="900098" name="Rectangle 2"/>
          <p:cNvSpPr>
            <a:spLocks noGrp="1" noChangeArrowheads="1"/>
          </p:cNvSpPr>
          <p:nvPr>
            <p:ph type="ctrTitle"/>
          </p:nvPr>
        </p:nvSpPr>
        <p:spPr>
          <a:xfrm>
            <a:off x="0" y="8531"/>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Babylon to Conquer Egypt</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2" name="Left Arrow 1">
            <a:extLst>
              <a:ext uri="{FF2B5EF4-FFF2-40B4-BE49-F238E27FC236}">
                <a16:creationId xmlns:a16="http://schemas.microsoft.com/office/drawing/2014/main" id="{0CB03F5A-745B-C86C-9A02-84122D9BFD29}"/>
              </a:ext>
            </a:extLst>
          </p:cNvPr>
          <p:cNvSpPr/>
          <p:nvPr/>
        </p:nvSpPr>
        <p:spPr bwMode="auto">
          <a:xfrm rot="19607372">
            <a:off x="1608087" y="3975782"/>
            <a:ext cx="1904930" cy="1008112"/>
          </a:xfrm>
          <a:prstGeom prst="leftArrow">
            <a:avLst>
              <a:gd name="adj1" fmla="val 50000"/>
              <a:gd name="adj2" fmla="val 52363"/>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201008" y="826243"/>
            <a:ext cx="5976664" cy="6031757"/>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Therefore, this is what the Sovereign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says: I will give the land of Egypt to Nebuchadnezzar, king of Babylon. He will carry off its wealth, plundering everything it has so he can pay his army.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20</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Yes,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 have given him the land of Egypt as a reward for his work, says the Sovereign L</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 because he was working for me when he destroyed Tyre</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t>
            </a:r>
            <a:br>
              <a:rPr kumimoji="0" lang="en-US" sz="1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28:18-20 NLT).</a:t>
            </a:r>
          </a:p>
        </p:txBody>
      </p:sp>
      <p:sp>
        <p:nvSpPr>
          <p:cNvPr id="9" name="Oval 58">
            <a:extLst>
              <a:ext uri="{FF2B5EF4-FFF2-40B4-BE49-F238E27FC236}">
                <a16:creationId xmlns:a16="http://schemas.microsoft.com/office/drawing/2014/main" id="{F2B48411-315D-7357-899C-560F0A5AAFFC}"/>
              </a:ext>
            </a:extLst>
          </p:cNvPr>
          <p:cNvSpPr>
            <a:spLocks noChangeArrowheads="1"/>
          </p:cNvSpPr>
          <p:nvPr/>
        </p:nvSpPr>
        <p:spPr bwMode="auto">
          <a:xfrm>
            <a:off x="2123728" y="1827486"/>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59952613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5" name="Text Box 9"/>
          <p:cNvSpPr txBox="1">
            <a:spLocks noChangeArrowheads="1"/>
          </p:cNvSpPr>
          <p:nvPr/>
        </p:nvSpPr>
        <p:spPr bwMode="auto">
          <a:xfrm>
            <a:off x="628343" y="3099880"/>
            <a:ext cx="23482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Ethiopia</a:t>
            </a:r>
          </a:p>
        </p:txBody>
      </p:sp>
      <p:sp>
        <p:nvSpPr>
          <p:cNvPr id="9" name="Text Box 9"/>
          <p:cNvSpPr txBox="1">
            <a:spLocks noChangeArrowheads="1"/>
          </p:cNvSpPr>
          <p:nvPr/>
        </p:nvSpPr>
        <p:spPr bwMode="auto">
          <a:xfrm>
            <a:off x="3241233" y="3821119"/>
            <a:ext cx="165785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a:t>
            </a:r>
          </a:p>
        </p:txBody>
      </p:sp>
      <p:sp>
        <p:nvSpPr>
          <p:cNvPr id="10" name="Text Box 9"/>
          <p:cNvSpPr txBox="1">
            <a:spLocks noChangeArrowheads="1"/>
          </p:cNvSpPr>
          <p:nvPr/>
        </p:nvSpPr>
        <p:spPr bwMode="auto">
          <a:xfrm>
            <a:off x="2976637" y="4614973"/>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(Zephaniah 2:4-15)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19403399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A9CAD-E2B0-E476-E308-BF938792A05F}"/>
              </a:ext>
            </a:extLst>
          </p:cNvPr>
          <p:cNvPicPr>
            <a:picLocks noChangeAspect="1"/>
          </p:cNvPicPr>
          <p:nvPr/>
        </p:nvPicPr>
        <p:blipFill>
          <a:blip r:embed="rId3"/>
          <a:stretch>
            <a:fillRect/>
          </a:stretch>
        </p:blipFill>
        <p:spPr>
          <a:xfrm>
            <a:off x="0" y="723123"/>
            <a:ext cx="9144000" cy="6162261"/>
          </a:xfrm>
          <a:prstGeom prst="rect">
            <a:avLst/>
          </a:prstGeom>
        </p:spPr>
      </p:pic>
      <p:sp>
        <p:nvSpPr>
          <p:cNvPr id="900098" name="Rectangle 2"/>
          <p:cNvSpPr>
            <a:spLocks noGrp="1" noChangeArrowheads="1"/>
          </p:cNvSpPr>
          <p:nvPr>
            <p:ph type="ctrTitle"/>
          </p:nvPr>
        </p:nvSpPr>
        <p:spPr>
          <a:xfrm>
            <a:off x="0" y="31207"/>
            <a:ext cx="9144000" cy="701344"/>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Egypt and Allies Destroyed</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195736" y="1628800"/>
            <a:ext cx="6768752"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"…The land of Ethiopia will be ravished.</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5  </a:t>
            </a:r>
            <a: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Ethiopia, Libya, Lydia, all Arabia,</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and all their other allies</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will be destroyed in that war."</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228600">
                    <a:srgbClr val="000000">
                      <a:satMod val="175000"/>
                    </a:srgbClr>
                  </a:glow>
                  <a:outerShdw blurRad="50800" dist="38100" dir="2700000" algn="tl" rotWithShape="0">
                    <a:prstClr val="black">
                      <a:alpha val="40000"/>
                    </a:prstClr>
                  </a:outerShdw>
                </a:effectLst>
                <a:uLnTx/>
                <a:uFillTx/>
                <a:latin typeface="Arial" charset="0"/>
                <a:ea typeface="ＭＳ Ｐゴシック" charset="0"/>
              </a:rPr>
              <a:t>(Ezekiel 30:4-5 NLT).</a:t>
            </a:r>
          </a:p>
        </p:txBody>
      </p:sp>
      <p:sp>
        <p:nvSpPr>
          <p:cNvPr id="10" name="Text Box 9">
            <a:extLst>
              <a:ext uri="{FF2B5EF4-FFF2-40B4-BE49-F238E27FC236}">
                <a16:creationId xmlns:a16="http://schemas.microsoft.com/office/drawing/2014/main" id="{3EE7B83C-B3DE-AC11-F208-328475242EEE}"/>
              </a:ext>
            </a:extLst>
          </p:cNvPr>
          <p:cNvSpPr txBox="1">
            <a:spLocks noChangeArrowheads="1"/>
          </p:cNvSpPr>
          <p:nvPr/>
        </p:nvSpPr>
        <p:spPr bwMode="auto">
          <a:xfrm>
            <a:off x="73299" y="4365104"/>
            <a:ext cx="1253869"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Libya</a:t>
            </a:r>
          </a:p>
        </p:txBody>
      </p:sp>
      <p:sp>
        <p:nvSpPr>
          <p:cNvPr id="11" name="Text Box 9">
            <a:extLst>
              <a:ext uri="{FF2B5EF4-FFF2-40B4-BE49-F238E27FC236}">
                <a16:creationId xmlns:a16="http://schemas.microsoft.com/office/drawing/2014/main" id="{BB7A5AF8-CEB1-2583-286A-67E056F8063B}"/>
              </a:ext>
            </a:extLst>
          </p:cNvPr>
          <p:cNvSpPr txBox="1">
            <a:spLocks noChangeArrowheads="1"/>
          </p:cNvSpPr>
          <p:nvPr/>
        </p:nvSpPr>
        <p:spPr bwMode="auto">
          <a:xfrm>
            <a:off x="2562074" y="6329105"/>
            <a:ext cx="180049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Ethiopia</a:t>
            </a:r>
          </a:p>
        </p:txBody>
      </p:sp>
      <p:sp>
        <p:nvSpPr>
          <p:cNvPr id="12" name="Text Box 9">
            <a:extLst>
              <a:ext uri="{FF2B5EF4-FFF2-40B4-BE49-F238E27FC236}">
                <a16:creationId xmlns:a16="http://schemas.microsoft.com/office/drawing/2014/main" id="{A9AE01C6-290F-B811-F045-8F33D0CFEDB4}"/>
              </a:ext>
            </a:extLst>
          </p:cNvPr>
          <p:cNvSpPr txBox="1">
            <a:spLocks noChangeArrowheads="1"/>
          </p:cNvSpPr>
          <p:nvPr/>
        </p:nvSpPr>
        <p:spPr bwMode="auto">
          <a:xfrm>
            <a:off x="4427984" y="4797152"/>
            <a:ext cx="146065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Arabia</a:t>
            </a:r>
          </a:p>
        </p:txBody>
      </p:sp>
      <p:sp>
        <p:nvSpPr>
          <p:cNvPr id="13" name="Text Box 9">
            <a:extLst>
              <a:ext uri="{FF2B5EF4-FFF2-40B4-BE49-F238E27FC236}">
                <a16:creationId xmlns:a16="http://schemas.microsoft.com/office/drawing/2014/main" id="{D9B8D24A-EFAE-81C6-9346-B87E94866252}"/>
              </a:ext>
            </a:extLst>
          </p:cNvPr>
          <p:cNvSpPr txBox="1">
            <a:spLocks noChangeArrowheads="1"/>
          </p:cNvSpPr>
          <p:nvPr/>
        </p:nvSpPr>
        <p:spPr bwMode="auto">
          <a:xfrm>
            <a:off x="1969534" y="5063830"/>
            <a:ext cx="1322798"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4" name="Text Box 9">
            <a:extLst>
              <a:ext uri="{FF2B5EF4-FFF2-40B4-BE49-F238E27FC236}">
                <a16:creationId xmlns:a16="http://schemas.microsoft.com/office/drawing/2014/main" id="{11EC1207-B88F-EB4F-460D-2C7D50E7D693}"/>
              </a:ext>
            </a:extLst>
          </p:cNvPr>
          <p:cNvSpPr txBox="1">
            <a:spLocks noChangeArrowheads="1"/>
          </p:cNvSpPr>
          <p:nvPr/>
        </p:nvSpPr>
        <p:spPr bwMode="auto">
          <a:xfrm>
            <a:off x="1277643" y="906330"/>
            <a:ext cx="1238609"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Lydia</a:t>
            </a:r>
          </a:p>
        </p:txBody>
      </p:sp>
    </p:spTree>
    <p:extLst>
      <p:ext uri="{BB962C8B-B14F-4D97-AF65-F5344CB8AC3E}">
        <p14:creationId xmlns:p14="http://schemas.microsoft.com/office/powerpoint/2010/main" val="479326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4C71DB-FC24-BCAD-B1F4-5A7C41CBF675}"/>
              </a:ext>
            </a:extLst>
          </p:cNvPr>
          <p:cNvGrpSpPr/>
          <p:nvPr/>
        </p:nvGrpSpPr>
        <p:grpSpPr>
          <a:xfrm>
            <a:off x="0" y="168733"/>
            <a:ext cx="9144000" cy="6520534"/>
            <a:chOff x="0" y="168733"/>
            <a:chExt cx="9144000" cy="6520534"/>
          </a:xfrm>
        </p:grpSpPr>
        <p:pic>
          <p:nvPicPr>
            <p:cNvPr id="3" name="Picture 2">
              <a:extLst>
                <a:ext uri="{FF2B5EF4-FFF2-40B4-BE49-F238E27FC236}">
                  <a16:creationId xmlns:a16="http://schemas.microsoft.com/office/drawing/2014/main" id="{1D6083B2-E2DB-6E05-97EE-3F356813536D}"/>
                </a:ext>
              </a:extLst>
            </p:cNvPr>
            <p:cNvPicPr>
              <a:picLocks noChangeAspect="1"/>
            </p:cNvPicPr>
            <p:nvPr/>
          </p:nvPicPr>
          <p:blipFill>
            <a:blip r:embed="rId3"/>
            <a:stretch>
              <a:fillRect/>
            </a:stretch>
          </p:blipFill>
          <p:spPr>
            <a:xfrm>
              <a:off x="0" y="168733"/>
              <a:ext cx="9144000" cy="6520534"/>
            </a:xfrm>
            <a:prstGeom prst="rect">
              <a:avLst/>
            </a:prstGeom>
          </p:spPr>
        </p:pic>
        <p:pic>
          <p:nvPicPr>
            <p:cNvPr id="8" name="Picture 7">
              <a:extLst>
                <a:ext uri="{FF2B5EF4-FFF2-40B4-BE49-F238E27FC236}">
                  <a16:creationId xmlns:a16="http://schemas.microsoft.com/office/drawing/2014/main" id="{EFABBEF3-99CE-9CE2-0FAD-7EA85DCD8897}"/>
                </a:ext>
              </a:extLst>
            </p:cNvPr>
            <p:cNvPicPr>
              <a:picLocks noChangeAspect="1"/>
            </p:cNvPicPr>
            <p:nvPr/>
          </p:nvPicPr>
          <p:blipFill rotWithShape="1">
            <a:blip r:embed="rId3"/>
            <a:srcRect l="12766" r="71884" b="86590"/>
            <a:stretch/>
          </p:blipFill>
          <p:spPr>
            <a:xfrm>
              <a:off x="0" y="168733"/>
              <a:ext cx="1403649" cy="874392"/>
            </a:xfrm>
            <a:prstGeom prst="rect">
              <a:avLst/>
            </a:prstGeom>
          </p:spPr>
        </p:pic>
      </p:grpSp>
      <p:sp>
        <p:nvSpPr>
          <p:cNvPr id="900098" name="Rectangle 2"/>
          <p:cNvSpPr>
            <a:spLocks noGrp="1" noChangeArrowheads="1"/>
          </p:cNvSpPr>
          <p:nvPr>
            <p:ph type="ctrTitle"/>
          </p:nvPr>
        </p:nvSpPr>
        <p:spPr>
          <a:xfrm>
            <a:off x="0" y="173485"/>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rPr>
              <a:t>Egypt and Nearby Nations</a:t>
            </a:r>
            <a:endParaRPr lang="en-US" sz="3600" b="1" dirty="0">
              <a:effectLst>
                <a:glow rad="228600">
                  <a:schemeClr val="accent4">
                    <a:satMod val="175000"/>
                  </a:schemeClr>
                </a:glow>
                <a:outerShdw blurRad="50800" dist="38100" dir="2700000" algn="tl" rotWithShape="0">
                  <a:prstClr val="black">
                    <a:alpha val="40000"/>
                  </a:prstClr>
                </a:outerShdw>
              </a:effectLst>
              <a:latin typeface="Arial" charset="0"/>
              <a:ea typeface="ＭＳ Ｐゴシック" charset="0"/>
              <a:cs typeface="ＭＳ Ｐゴシック" charset="0"/>
            </a:endParaRPr>
          </a:p>
        </p:txBody>
      </p:sp>
      <p:sp>
        <p:nvSpPr>
          <p:cNvPr id="10" name="Text Box 9">
            <a:extLst>
              <a:ext uri="{FF2B5EF4-FFF2-40B4-BE49-F238E27FC236}">
                <a16:creationId xmlns:a16="http://schemas.microsoft.com/office/drawing/2014/main" id="{3EE7B83C-B3DE-AC11-F208-328475242EEE}"/>
              </a:ext>
            </a:extLst>
          </p:cNvPr>
          <p:cNvSpPr txBox="1">
            <a:spLocks noChangeArrowheads="1"/>
          </p:cNvSpPr>
          <p:nvPr/>
        </p:nvSpPr>
        <p:spPr bwMode="auto">
          <a:xfrm>
            <a:off x="96027" y="2560234"/>
            <a:ext cx="1253869"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Libya</a:t>
            </a:r>
          </a:p>
        </p:txBody>
      </p:sp>
      <p:sp>
        <p:nvSpPr>
          <p:cNvPr id="11" name="Text Box 9">
            <a:extLst>
              <a:ext uri="{FF2B5EF4-FFF2-40B4-BE49-F238E27FC236}">
                <a16:creationId xmlns:a16="http://schemas.microsoft.com/office/drawing/2014/main" id="{BB7A5AF8-CEB1-2583-286A-67E056F8063B}"/>
              </a:ext>
            </a:extLst>
          </p:cNvPr>
          <p:cNvSpPr txBox="1">
            <a:spLocks noChangeArrowheads="1"/>
          </p:cNvSpPr>
          <p:nvPr/>
        </p:nvSpPr>
        <p:spPr bwMode="auto">
          <a:xfrm>
            <a:off x="2520280" y="5966074"/>
            <a:ext cx="1800493"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Ethiopia</a:t>
            </a:r>
          </a:p>
        </p:txBody>
      </p:sp>
      <p:sp>
        <p:nvSpPr>
          <p:cNvPr id="12" name="Text Box 9">
            <a:extLst>
              <a:ext uri="{FF2B5EF4-FFF2-40B4-BE49-F238E27FC236}">
                <a16:creationId xmlns:a16="http://schemas.microsoft.com/office/drawing/2014/main" id="{A9AE01C6-290F-B811-F045-8F33D0CFEDB4}"/>
              </a:ext>
            </a:extLst>
          </p:cNvPr>
          <p:cNvSpPr txBox="1">
            <a:spLocks noChangeArrowheads="1"/>
          </p:cNvSpPr>
          <p:nvPr/>
        </p:nvSpPr>
        <p:spPr bwMode="auto">
          <a:xfrm>
            <a:off x="5059199" y="4613930"/>
            <a:ext cx="146065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Arabia</a:t>
            </a:r>
          </a:p>
        </p:txBody>
      </p:sp>
      <p:sp>
        <p:nvSpPr>
          <p:cNvPr id="13" name="Text Box 9">
            <a:extLst>
              <a:ext uri="{FF2B5EF4-FFF2-40B4-BE49-F238E27FC236}">
                <a16:creationId xmlns:a16="http://schemas.microsoft.com/office/drawing/2014/main" id="{D9B8D24A-EFAE-81C6-9346-B87E94866252}"/>
              </a:ext>
            </a:extLst>
          </p:cNvPr>
          <p:cNvSpPr txBox="1">
            <a:spLocks noChangeArrowheads="1"/>
          </p:cNvSpPr>
          <p:nvPr/>
        </p:nvSpPr>
        <p:spPr bwMode="auto">
          <a:xfrm>
            <a:off x="1778913" y="3377358"/>
            <a:ext cx="1322798"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Tree>
    <p:extLst>
      <p:ext uri="{BB962C8B-B14F-4D97-AF65-F5344CB8AC3E}">
        <p14:creationId xmlns:p14="http://schemas.microsoft.com/office/powerpoint/2010/main" val="666042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a:extLst>
              <a:ext uri="{28A0092B-C50C-407E-A947-70E740481C1C}">
                <a14:useLocalDpi xmlns:a14="http://schemas.microsoft.com/office/drawing/2010/main" val="0"/>
              </a:ext>
            </a:extLst>
          </a:blip>
          <a:srcRect l="19459" t="13228" r="12797" b="11491"/>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Judgments</a:t>
            </a: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9:1-4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4400" b="1" dirty="0">
                <a:solidFill>
                  <a:srgbClr val="FFFFFF"/>
                </a:solidFill>
                <a:effectLst>
                  <a:glow rad="101600">
                    <a:srgbClr val="000000">
                      <a:alpha val="75000"/>
                    </a:srgbClr>
                  </a:glow>
                </a:effectLst>
                <a:latin typeface="Arial"/>
                <a:ea typeface="+mn-ea"/>
                <a:cs typeface="Arial"/>
              </a:rPr>
              <a:t>Aram</a:t>
            </a:r>
          </a:p>
        </p:txBody>
      </p:sp>
      <p:sp>
        <p:nvSpPr>
          <p:cNvPr id="23" name="Rounded Rectangular Callout 22"/>
          <p:cNvSpPr/>
          <p:nvPr/>
        </p:nvSpPr>
        <p:spPr>
          <a:xfrm>
            <a:off x="4021861" y="70780"/>
            <a:ext cx="5124421"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4" name="TextBox 2"/>
          <p:cNvSpPr txBox="1">
            <a:spLocks noChangeArrowheads="1"/>
          </p:cNvSpPr>
          <p:nvPr/>
        </p:nvSpPr>
        <p:spPr bwMode="auto">
          <a:xfrm>
            <a:off x="4162979" y="231205"/>
            <a:ext cx="4981021" cy="6370974"/>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r>
              <a:rPr lang="en-SG" sz="2400"/>
              <a:t>“This is the message from the L</a:t>
            </a:r>
            <a:r>
              <a:rPr lang="en-SG" sz="2000"/>
              <a:t>ORD</a:t>
            </a:r>
            <a:r>
              <a:rPr lang="en-SG" sz="2400"/>
              <a:t> against the land of Aram and the city of Damascus, for the eyes of humanity, including all the tribes of Israel, are on the L</a:t>
            </a:r>
            <a:r>
              <a:rPr lang="en-SG" sz="2000"/>
              <a:t>ORD</a:t>
            </a:r>
            <a:r>
              <a:rPr lang="en-SG" sz="2400"/>
              <a:t>. </a:t>
            </a:r>
            <a:r>
              <a:rPr lang="en-SG" sz="2400" baseline="30000"/>
              <a:t>2</a:t>
            </a:r>
            <a:r>
              <a:rPr lang="en-SG" sz="2400"/>
              <a:t>Doom is certain for Hamath, near Damascus, and for the cities of Tyre and Sidon, though they are so clever. </a:t>
            </a:r>
            <a:r>
              <a:rPr lang="en-SG" sz="2400" baseline="30000"/>
              <a:t>3</a:t>
            </a:r>
            <a:r>
              <a:rPr lang="en-SG" sz="2400"/>
              <a:t>Tyre has built a strong fortress </a:t>
            </a:r>
          </a:p>
          <a:p>
            <a:r>
              <a:rPr lang="en-SG" sz="2400"/>
              <a:t>		 and has made silver and gold as plentiful as dust in the streets! </a:t>
            </a:r>
            <a:r>
              <a:rPr lang="en-SG" sz="2400" baseline="30000"/>
              <a:t>4</a:t>
            </a:r>
            <a:r>
              <a:rPr lang="en-SG" sz="2400"/>
              <a:t>But now the L</a:t>
            </a:r>
            <a:r>
              <a:rPr lang="en-SG" sz="2000"/>
              <a:t>ORD</a:t>
            </a:r>
            <a:r>
              <a:rPr lang="en-SG" sz="2400"/>
              <a:t> will strip away Tyre’s possessions and hurl its fortifications into the sea, and it will be burned to the ground.”</a:t>
            </a:r>
            <a:endParaRPr lang="en-US" sz="2400" dirty="0"/>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Sidon</a:t>
            </a: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Tyre</a:t>
            </a: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Damascus</a:t>
            </a: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Hamath</a:t>
            </a:r>
          </a:p>
        </p:txBody>
      </p:sp>
    </p:spTree>
    <p:extLst>
      <p:ext uri="{BB962C8B-B14F-4D97-AF65-F5344CB8AC3E}">
        <p14:creationId xmlns:p14="http://schemas.microsoft.com/office/powerpoint/2010/main" val="366378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5" name="Text Box 9"/>
          <p:cNvSpPr txBox="1">
            <a:spLocks noChangeArrowheads="1"/>
          </p:cNvSpPr>
          <p:nvPr/>
        </p:nvSpPr>
        <p:spPr bwMode="auto">
          <a:xfrm>
            <a:off x="628343" y="3099880"/>
            <a:ext cx="23482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Ethiopia</a:t>
            </a:r>
          </a:p>
        </p:txBody>
      </p:sp>
      <p:sp>
        <p:nvSpPr>
          <p:cNvPr id="9" name="Text Box 9"/>
          <p:cNvSpPr txBox="1">
            <a:spLocks noChangeArrowheads="1"/>
          </p:cNvSpPr>
          <p:nvPr/>
        </p:nvSpPr>
        <p:spPr bwMode="auto">
          <a:xfrm>
            <a:off x="3241233" y="3821119"/>
            <a:ext cx="165785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a:t>
            </a:r>
          </a:p>
        </p:txBody>
      </p:sp>
      <p:sp>
        <p:nvSpPr>
          <p:cNvPr id="10" name="Text Box 9"/>
          <p:cNvSpPr txBox="1">
            <a:spLocks noChangeArrowheads="1"/>
          </p:cNvSpPr>
          <p:nvPr/>
        </p:nvSpPr>
        <p:spPr bwMode="auto">
          <a:xfrm>
            <a:off x="2976637" y="4614973"/>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(Zephaniah 2:4-15)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1449744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lgn="l">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Kharga</a:t>
            </a:r>
            <a:endParaRPr lang="en-US" sz="3200" b="1" dirty="0">
              <a:effectLst>
                <a:glow rad="127000">
                  <a:schemeClr val="tx1"/>
                </a:glow>
              </a:effectLst>
              <a:latin typeface="Arial" charset="0"/>
              <a:ea typeface="ＭＳ Ｐゴシック" charset="0"/>
              <a:cs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4" name="TextBox 2"/>
          <p:cNvSpPr txBox="1">
            <a:spLocks noChangeArrowheads="1"/>
          </p:cNvSpPr>
          <p:nvPr/>
        </p:nvSpPr>
        <p:spPr bwMode="auto">
          <a:xfrm>
            <a:off x="4118154" y="213275"/>
            <a:ext cx="4981021" cy="674030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r>
              <a:rPr lang="en-SG" sz="2400" dirty="0">
                <a:solidFill>
                  <a:schemeClr val="bg1"/>
                </a:solidFill>
              </a:rPr>
              <a:t>"﻿In Egypt, under Cambyses and especially Darius I, the Persian kings sought to patronize the local cults. For Cambyses the high dignitary </a:t>
            </a:r>
            <a:r>
              <a:rPr lang="en-SG" sz="2400" dirty="0" err="1">
                <a:solidFill>
                  <a:schemeClr val="bg1"/>
                </a:solidFill>
              </a:rPr>
              <a:t>Udja-Hor-resenet</a:t>
            </a:r>
            <a:r>
              <a:rPr lang="en-SG" sz="2400" dirty="0">
                <a:solidFill>
                  <a:schemeClr val="bg1"/>
                </a:solidFill>
              </a:rPr>
              <a:t> acted in the role of an Egyptian adviser, and enlisted his interest in the temple of the goddess </a:t>
            </a:r>
            <a:r>
              <a:rPr lang="en-SG" sz="2400" dirty="0" err="1">
                <a:solidFill>
                  <a:schemeClr val="bg1"/>
                </a:solidFill>
              </a:rPr>
              <a:t>Neith</a:t>
            </a:r>
            <a:r>
              <a:rPr lang="en-SG" sz="2400" dirty="0">
                <a:solidFill>
                  <a:schemeClr val="bg1"/>
                </a:solidFill>
              </a:rPr>
              <a:t> of Sais. Darius I in turn was served by this same dignitary, sanctioned building work on Egyptian temples, and caused to be built a whole new temple at </a:t>
            </a:r>
            <a:r>
              <a:rPr lang="en-SG" sz="2400" dirty="0" err="1">
                <a:solidFill>
                  <a:schemeClr val="bg1"/>
                </a:solidFill>
              </a:rPr>
              <a:t>Hibis</a:t>
            </a:r>
            <a:r>
              <a:rPr lang="en-SG" sz="2400" dirty="0">
                <a:solidFill>
                  <a:schemeClr val="bg1"/>
                </a:solidFill>
              </a:rPr>
              <a:t> in the Great Oasis (</a:t>
            </a:r>
            <a:r>
              <a:rPr lang="en-SG" sz="2400" dirty="0" err="1">
                <a:solidFill>
                  <a:schemeClr val="bg1"/>
                </a:solidFill>
              </a:rPr>
              <a:t>Kharga</a:t>
            </a:r>
            <a:r>
              <a:rPr lang="en-SG" sz="2400" dirty="0">
                <a:solidFill>
                  <a:schemeClr val="bg1"/>
                </a:solidFill>
              </a:rPr>
              <a:t>)."</a:t>
            </a:r>
          </a:p>
          <a:p>
            <a:endParaRPr lang="en-SG" sz="2400" dirty="0">
              <a:solidFill>
                <a:schemeClr val="bg1"/>
              </a:solidFill>
            </a:endParaRPr>
          </a:p>
          <a:p>
            <a:r>
              <a:rPr lang="en-SG" sz="1600" dirty="0">
                <a:solidFill>
                  <a:schemeClr val="bg1"/>
                </a:solidFill>
              </a:rPr>
              <a:t>K. A. Kitchen, </a:t>
            </a:r>
            <a:r>
              <a:rPr lang="en-SG" sz="1600" i="1" dirty="0">
                <a:solidFill>
                  <a:schemeClr val="bg1"/>
                </a:solidFill>
              </a:rPr>
              <a:t>On the Reliability of the Old Testament </a:t>
            </a:r>
            <a:r>
              <a:rPr lang="en-SG" sz="1600" dirty="0">
                <a:solidFill>
                  <a:schemeClr val="bg1"/>
                </a:solidFill>
              </a:rPr>
              <a:t>(Grand Rapids: Eerdmans), Kindle Edition loc. 1859 of 14459</a:t>
            </a:r>
            <a:endParaRPr lang="en-US" sz="2400" dirty="0">
              <a:solidFill>
                <a:schemeClr val="bg1"/>
              </a:solidFill>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400" b="1" dirty="0">
                <a:solidFill>
                  <a:schemeClr val="tx1"/>
                </a:solidFill>
              </a:rPr>
              <a:t>Temple at </a:t>
            </a:r>
            <a:r>
              <a:rPr lang="en-SG" sz="2400" b="1" dirty="0" err="1">
                <a:solidFill>
                  <a:schemeClr val="tx1"/>
                </a:solidFill>
              </a:rPr>
              <a:t>Hibis</a:t>
            </a:r>
            <a:r>
              <a:rPr lang="en-SG" sz="2400" b="1" dirty="0">
                <a:solidFill>
                  <a:schemeClr val="tx1"/>
                </a:solidFill>
              </a:rPr>
              <a:t> in the Great Oasis (</a:t>
            </a:r>
            <a:r>
              <a:rPr lang="en-SG" sz="2400" b="1" dirty="0" err="1">
                <a:solidFill>
                  <a:schemeClr val="tx1"/>
                </a:solidFill>
              </a:rPr>
              <a:t>Kharga</a:t>
            </a:r>
            <a:r>
              <a:rPr lang="en-SG" sz="2400" b="1" dirty="0">
                <a:solidFill>
                  <a:schemeClr val="tx1"/>
                </a:solidFill>
              </a:rPr>
              <a:t>)</a:t>
            </a:r>
            <a:endParaRPr lang="en-US" sz="2800" b="1" i="1" dirty="0">
              <a:solidFill>
                <a:schemeClr val="tx1"/>
              </a:solidFill>
              <a:effectLst>
                <a:glow rad="127000">
                  <a:srgbClr val="000000"/>
                </a:glow>
              </a:effectLst>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38" name="Group 34"/>
          <p:cNvGrpSpPr>
            <a:grpSpLocks/>
          </p:cNvGrpSpPr>
          <p:nvPr/>
        </p:nvGrpSpPr>
        <p:grpSpPr bwMode="auto">
          <a:xfrm>
            <a:off x="0" y="822326"/>
            <a:ext cx="9144000" cy="6035676"/>
            <a:chOff x="0" y="524"/>
            <a:chExt cx="5760" cy="3802"/>
          </a:xfrm>
        </p:grpSpPr>
        <p:grpSp>
          <p:nvGrpSpPr>
            <p:cNvPr id="47137" name="Group 33"/>
            <p:cNvGrpSpPr>
              <a:grpSpLocks/>
            </p:cNvGrpSpPr>
            <p:nvPr/>
          </p:nvGrpSpPr>
          <p:grpSpPr bwMode="auto">
            <a:xfrm>
              <a:off x="0" y="524"/>
              <a:ext cx="5760" cy="3796"/>
              <a:chOff x="0" y="524"/>
              <a:chExt cx="5760" cy="3796"/>
            </a:xfrm>
          </p:grpSpPr>
          <p:grpSp>
            <p:nvGrpSpPr>
              <p:cNvPr id="47136"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Times New Roman"/>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Times New Roman"/>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Times New Roman"/>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Times New Roman"/>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endParaRPr lang="en-US">
                  <a:solidFill>
                    <a:srgbClr val="000000"/>
                  </a:solidFill>
                  <a:latin typeface="Times New Roman"/>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endParaRPr lang="en-US">
                <a:solidFill>
                  <a:srgbClr val="000000"/>
                </a:solidFill>
                <a:latin typeface="Times New Roman"/>
              </a:endParaRPr>
            </a:p>
          </p:txBody>
        </p:sp>
      </p:grpSp>
      <p:sp>
        <p:nvSpPr>
          <p:cNvPr id="47106" name="Rectangle 2"/>
          <p:cNvSpPr>
            <a:spLocks noChangeArrowheads="1"/>
          </p:cNvSpPr>
          <p:nvPr/>
        </p:nvSpPr>
        <p:spPr bwMode="auto">
          <a:xfrm>
            <a:off x="0" y="123825"/>
            <a:ext cx="9124950" cy="582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3200" dirty="0">
                <a:solidFill>
                  <a:srgbClr val="FFFFFF"/>
                </a:solidFill>
                <a:latin typeface="Arial Black" charset="0"/>
              </a:rPr>
              <a:t>The Roman Empire</a:t>
            </a: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400" dirty="0">
                <a:solidFill>
                  <a:srgbClr val="000000"/>
                </a:solidFill>
                <a:latin typeface="Arial Narrow" charset="0"/>
              </a:rPr>
              <a:t>©  </a:t>
            </a:r>
            <a:r>
              <a:rPr lang="en-US" sz="1400" dirty="0" err="1">
                <a:solidFill>
                  <a:srgbClr val="000000"/>
                </a:solidFill>
                <a:latin typeface="Arial Narrow" charset="0"/>
              </a:rPr>
              <a:t>EBibleTeacher.com</a:t>
            </a:r>
            <a:r>
              <a:rPr lang="en-US" sz="1400" dirty="0">
                <a:solidFill>
                  <a:srgbClr val="000000"/>
                </a:solidFill>
                <a:latin typeface="Arial Narrow" charset="0"/>
              </a:rPr>
              <a:t>  </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Tree>
    <p:extLst>
      <p:ext uri="{BB962C8B-B14F-4D97-AF65-F5344CB8AC3E}">
        <p14:creationId xmlns:p14="http://schemas.microsoft.com/office/powerpoint/2010/main" val="229316606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ome-empire-claudius-01.jpg - 81931 Bytes">
            <a:extLst>
              <a:ext uri="{FF2B5EF4-FFF2-40B4-BE49-F238E27FC236}">
                <a16:creationId xmlns:a16="http://schemas.microsoft.com/office/drawing/2014/main" id="{0AF7551B-EEF4-734D-9C2C-8AE874E12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7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A7B1390-DBBA-D248-81DD-B7035F075694}"/>
              </a:ext>
            </a:extLst>
          </p:cNvPr>
          <p:cNvSpPr>
            <a:spLocks noChangeArrowheads="1"/>
          </p:cNvSpPr>
          <p:nvPr/>
        </p:nvSpPr>
        <p:spPr bwMode="auto">
          <a:xfrm>
            <a:off x="0" y="94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3200" dirty="0">
                <a:solidFill>
                  <a:srgbClr val="FFFFFF"/>
                </a:solidFill>
                <a:latin typeface="Arial Black" charset="0"/>
              </a:rPr>
              <a:t>The Roman Empire</a:t>
            </a:r>
          </a:p>
        </p:txBody>
      </p:sp>
    </p:spTree>
    <p:extLst>
      <p:ext uri="{BB962C8B-B14F-4D97-AF65-F5344CB8AC3E}">
        <p14:creationId xmlns:p14="http://schemas.microsoft.com/office/powerpoint/2010/main" val="38890470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r>
              <a:rPr lang="en-US" sz="3200" dirty="0">
                <a:solidFill>
                  <a:srgbClr val="FFFFFF"/>
                </a:solidFill>
                <a:latin typeface="Arial Black" charset="0"/>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r>
              <a:rPr lang="en-US" sz="1100" dirty="0">
                <a:solidFill>
                  <a:srgbClr val="000000"/>
                </a:solidFill>
                <a:latin typeface="Arial Narrow" charset="0"/>
              </a:rPr>
              <a:t>©  https://</a:t>
            </a:r>
            <a:r>
              <a:rPr lang="en-US" sz="1100" dirty="0" err="1">
                <a:solidFill>
                  <a:srgbClr val="000000"/>
                </a:solidFill>
                <a:latin typeface="Arial Narrow" charset="0"/>
              </a:rPr>
              <a:t>www.deviantart.com</a:t>
            </a:r>
            <a:r>
              <a:rPr lang="en-US" sz="1100" dirty="0">
                <a:solidFill>
                  <a:srgbClr val="000000"/>
                </a:solidFill>
                <a:latin typeface="Arial Narrow" charset="0"/>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Tree>
    <p:extLst>
      <p:ext uri="{BB962C8B-B14F-4D97-AF65-F5344CB8AC3E}">
        <p14:creationId xmlns:p14="http://schemas.microsoft.com/office/powerpoint/2010/main" val="2284155203"/>
      </p:ext>
    </p:extLst>
  </p:cSld>
  <p:clrMapOvr>
    <a:masterClrMapping/>
  </p:clrMapOvr>
  <p:transition/>
</p:sld>
</file>

<file path=ppt/theme/theme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8899</TotalTime>
  <Words>10067</Words>
  <Application>Microsoft Macintosh PowerPoint</Application>
  <PresentationFormat>On-screen Show (4:3)</PresentationFormat>
  <Paragraphs>1640</Paragraphs>
  <Slides>137</Slides>
  <Notes>133</Notes>
  <HiddenSlides>0</HiddenSlides>
  <MMClips>0</MMClips>
  <ScaleCrop>false</ScaleCrop>
  <HeadingPairs>
    <vt:vector size="6" baseType="variant">
      <vt:variant>
        <vt:lpstr>Fonts Used</vt:lpstr>
      </vt:variant>
      <vt:variant>
        <vt:i4>19</vt:i4>
      </vt:variant>
      <vt:variant>
        <vt:lpstr>Theme</vt:lpstr>
      </vt:variant>
      <vt:variant>
        <vt:i4>27</vt:i4>
      </vt:variant>
      <vt:variant>
        <vt:lpstr>Slide Titles</vt:lpstr>
      </vt:variant>
      <vt:variant>
        <vt:i4>137</vt:i4>
      </vt:variant>
    </vt:vector>
  </HeadingPairs>
  <TitlesOfParts>
    <vt:vector size="183" baseType="lpstr">
      <vt:lpstr>26</vt:lpstr>
      <vt:lpstr>BONES</vt:lpstr>
      <vt:lpstr>Times</vt:lpstr>
      <vt:lpstr>Arial</vt:lpstr>
      <vt:lpstr>Arial Black</vt:lpstr>
      <vt:lpstr>Arial Narrow</vt:lpstr>
      <vt:lpstr>Calibri</vt:lpstr>
      <vt:lpstr>Candara</vt:lpstr>
      <vt:lpstr>Comic Sans MS</vt:lpstr>
      <vt:lpstr>Garamond</vt:lpstr>
      <vt:lpstr>Helvetica</vt:lpstr>
      <vt:lpstr>Helvetica Neue</vt:lpstr>
      <vt:lpstr>Lucida Grande</vt:lpstr>
      <vt:lpstr>Monotype Sorts</vt:lpstr>
      <vt:lpstr>Symbol</vt:lpstr>
      <vt:lpstr>Times New Roman</vt:lpstr>
      <vt:lpstr>Trebuchet MS</vt:lpstr>
      <vt:lpstr>Verdana</vt:lpstr>
      <vt:lpstr>Wingdings</vt:lpstr>
      <vt:lpstr>10_Default Design</vt:lpstr>
      <vt:lpstr>49_Blank Presentation</vt:lpstr>
      <vt:lpstr>3_SERENE</vt:lpstr>
      <vt:lpstr>2_Refined</vt:lpstr>
      <vt:lpstr>3_Refined</vt:lpstr>
      <vt:lpstr>4_Desk Lamp</vt:lpstr>
      <vt:lpstr>untitled 1</vt:lpstr>
      <vt:lpstr>Default Design</vt:lpstr>
      <vt:lpstr>SERENE</vt:lpstr>
      <vt:lpstr>1_Default Design</vt:lpstr>
      <vt:lpstr>Leaf Veins</vt:lpstr>
      <vt:lpstr>50_Blank Presentation</vt:lpstr>
      <vt:lpstr>2_Default Design</vt:lpstr>
      <vt:lpstr>1_untitled 3</vt:lpstr>
      <vt:lpstr>1_Stream</vt:lpstr>
      <vt:lpstr>1_untitled 1</vt:lpstr>
      <vt:lpstr>Blank Presentation</vt:lpstr>
      <vt:lpstr>3_Default Design</vt:lpstr>
      <vt:lpstr>Office Theme</vt:lpstr>
      <vt:lpstr>21_Blank Presentation</vt:lpstr>
      <vt:lpstr>3_Office Theme</vt:lpstr>
      <vt:lpstr>6_Default Design</vt:lpstr>
      <vt:lpstr>Fireball</vt:lpstr>
      <vt:lpstr>3_Blank Presentation</vt:lpstr>
      <vt:lpstr>51_Blank Presentation</vt:lpstr>
      <vt:lpstr>11_Custom Design</vt:lpstr>
      <vt:lpstr>52_Blank Presentation</vt:lpstr>
      <vt:lpstr>Maps to Edit</vt:lpstr>
      <vt:lpstr>Greek &amp; Persian Loan Words in Daniel</vt:lpstr>
      <vt:lpstr>Modern Middle East Nations</vt:lpstr>
      <vt:lpstr>The Ancient Near East </vt:lpstr>
      <vt:lpstr>Old Testament Trade Routes &amp; Bodies of Water </vt:lpstr>
      <vt:lpstr>Mesopotamia</vt:lpstr>
      <vt:lpstr>The Ancient Near East</vt:lpstr>
      <vt:lpstr>Old Testament</vt:lpstr>
      <vt:lpstr>Old Testament Trade Routes </vt:lpstr>
      <vt:lpstr>Water in the Mid-East</vt:lpstr>
      <vt:lpstr>PowerPoint Presentation</vt:lpstr>
      <vt:lpstr>PowerPoint Presentation</vt:lpstr>
      <vt:lpstr>The Way to South Asia</vt:lpstr>
      <vt:lpstr>Confirmed ANE Chronologies</vt:lpstr>
      <vt:lpstr>Inventing “History”</vt:lpstr>
      <vt:lpstr>The Choice</vt:lpstr>
      <vt:lpstr>God's Sword—Ezekiel 21</vt:lpstr>
      <vt:lpstr>Borders of the Land Promised to Abraham</vt:lpstr>
      <vt:lpstr>Promised Land Borders to Moses (Num 34)</vt:lpstr>
      <vt:lpstr>Borders of the Land Promised to Abraham</vt:lpstr>
      <vt:lpstr>Map Preceding Numbers</vt:lpstr>
      <vt:lpstr>Geographical Start of Numbers</vt:lpstr>
      <vt:lpstr>Geographical End of Numbers</vt:lpstr>
      <vt:lpstr>Wilderness Wanderings</vt:lpstr>
      <vt:lpstr>Numbers 1–12 Map</vt:lpstr>
      <vt:lpstr>Geographical End of Numbers</vt:lpstr>
      <vt:lpstr>The Nineveh Metropolis</vt:lpstr>
      <vt:lpstr>The Babylonian Threat</vt:lpstr>
      <vt:lpstr>Enemies in Nehemiah's Time</vt:lpstr>
      <vt:lpstr>Internal Problems Right at Home</vt:lpstr>
      <vt:lpstr>PowerPoint Presentation</vt:lpstr>
      <vt:lpstr>PowerPoint Presentation</vt:lpstr>
      <vt:lpstr>PowerPoint Presentation</vt:lpstr>
      <vt:lpstr>Israel</vt:lpstr>
      <vt:lpstr>Israel with Highways</vt:lpstr>
      <vt:lpstr>Promised Land Borders (Numbers 34)</vt:lpstr>
      <vt:lpstr>Populations by Tribe</vt:lpstr>
      <vt:lpstr>Final Preparations (Numbers 31–36)</vt:lpstr>
      <vt:lpstr>Final Preparations (Numbers 31–36)</vt:lpstr>
      <vt:lpstr>Transjordan Events</vt:lpstr>
      <vt:lpstr>Transjordan Events</vt:lpstr>
      <vt:lpstr>Taking Care of Priorities (Josh 3:2; 5:2-3)</vt:lpstr>
      <vt:lpstr>Tribes of Blessing &amp; Cursing at Shechem</vt:lpstr>
      <vt:lpstr>Transjordan Tribes</vt:lpstr>
      <vt:lpstr>Transjordan Tribes</vt:lpstr>
      <vt:lpstr>Evidence for an Early Date for the Book of Joshua</vt:lpstr>
      <vt:lpstr>Conquest Promise</vt:lpstr>
      <vt:lpstr>Tribal Boundaries of Israel</vt:lpstr>
      <vt:lpstr>Tribal Boundaries of Israel</vt:lpstr>
      <vt:lpstr>Tribal Allotments</vt:lpstr>
      <vt:lpstr>David: Hebron to Jerusalem</vt:lpstr>
      <vt:lpstr>Populations by Tribe</vt:lpstr>
      <vt:lpstr>Cities of Refuge</vt:lpstr>
      <vt:lpstr>48 Levitical Cities</vt:lpstr>
      <vt:lpstr>Tribal Boundaries of Israel</vt:lpstr>
      <vt:lpstr>Where were the judges from?</vt:lpstr>
      <vt:lpstr>Where did they judge?</vt:lpstr>
      <vt:lpstr>Where did Gideon judge?</vt:lpstr>
      <vt:lpstr>David's Victories</vt:lpstr>
      <vt:lpstr>David's New Vassal States</vt:lpstr>
      <vt:lpstr>A Shaky Kingdom</vt:lpstr>
      <vt:lpstr>Tribal Loyalties</vt:lpstr>
      <vt:lpstr>United Kingdom</vt:lpstr>
      <vt:lpstr>United to Divided  Kingdom</vt:lpstr>
      <vt:lpstr>United to Divided to United Again</vt:lpstr>
      <vt:lpstr>Divided Kingdom</vt:lpstr>
      <vt:lpstr>Kingdom of David &amp; Solomon (1 Kings 4:21)</vt:lpstr>
      <vt:lpstr>Solomon's Pagan Wives</vt:lpstr>
      <vt:lpstr>Solomon's Pagan Wives</vt:lpstr>
      <vt:lpstr>False Gods Surrounding Israel</vt:lpstr>
      <vt:lpstr>Downfalls in 2 Kings</vt:lpstr>
      <vt:lpstr>Jordan Rivers &amp; Regions</vt:lpstr>
      <vt:lpstr>To Whom the Prophets Ministered</vt:lpstr>
      <vt:lpstr>Northern Tribes (Judges 7:22-25)</vt:lpstr>
      <vt:lpstr>Danite Migration (Judges 18)</vt:lpstr>
      <vt:lpstr>Gods of the Nations</vt:lpstr>
      <vt:lpstr>Twin Invasions (Judges 10:8)</vt:lpstr>
      <vt:lpstr>Eastern Invasions (Judges 10:9)</vt:lpstr>
      <vt:lpstr>Micah’s Home (Judges 17:1)</vt:lpstr>
      <vt:lpstr>Levite Migration (Judges 17:7 NIV)</vt:lpstr>
      <vt:lpstr>Southern Israel</vt:lpstr>
      <vt:lpstr>Judgments on the Nations</vt:lpstr>
      <vt:lpstr>Reversal in Obadiah</vt:lpstr>
      <vt:lpstr>Judgment on the 12-Nation Coalition (Isa 13–23)</vt:lpstr>
      <vt:lpstr>Judgment of the Nations (Jeremiah 46–51)</vt:lpstr>
      <vt:lpstr>Nations to Be Judged (Ezekiel 25–32) </vt:lpstr>
      <vt:lpstr>The Eagles and Vine Parable (Ezekiel 17)</vt:lpstr>
      <vt:lpstr>"On January 7, during the tenth year of King Jehoiachin’s captivity [587 BC], this message came to me from the LORD:   2'Son of man, turn and face Egypt and prophesy against Pharaoh the king and all the people of Egypt'"  —Ezekiel 29:1-2 NLT—</vt:lpstr>
      <vt:lpstr>Babylon to Conquer Egypt</vt:lpstr>
      <vt:lpstr>Babylon to Conquer Egypt</vt:lpstr>
      <vt:lpstr>Judgment of the Nations (Zephaniah 2:4-15)</vt:lpstr>
      <vt:lpstr>Egypt and Allies Destroyed</vt:lpstr>
      <vt:lpstr>Egypt and Nearby Nations</vt:lpstr>
      <vt:lpstr>Judgments</vt:lpstr>
      <vt:lpstr>Judgment of the Nations (Zephaniah 2:4-15)</vt:lpstr>
      <vt:lpstr>Kharga</vt:lpstr>
      <vt:lpstr>Bible Lands Blank Map</vt:lpstr>
      <vt:lpstr>PowerPoint Presentation</vt:lpstr>
      <vt:lpstr>Bible Lands Blank Map</vt:lpstr>
      <vt:lpstr>Bible Lands Blank Map</vt:lpstr>
      <vt:lpstr>Bible Lands Blank Map</vt:lpstr>
      <vt:lpstr>NT Israel</vt:lpstr>
      <vt:lpstr>JESUS RAISES LAZARUS (JOHN 11)</vt:lpstr>
      <vt:lpstr>JESUS RAISES LAZARUS (JOHN 11)</vt:lpstr>
      <vt:lpstr>Places Mentioning Elders</vt:lpstr>
      <vt:lpstr>“…you shall be my witnesses”</vt:lpstr>
      <vt:lpstr>Acts 1:8 NAU</vt:lpstr>
      <vt:lpstr>Jews at Pentecost––Acts 2:9-11</vt:lpstr>
      <vt:lpstr>God will restore Israel to the land twice</vt:lpstr>
      <vt:lpstr>Where did these Jews live?</vt:lpstr>
      <vt:lpstr>Main Idea of Acts 2</vt:lpstr>
      <vt:lpstr>Progress Reports</vt:lpstr>
      <vt:lpstr>Paul Called Luke's Gospel “Scripture” within 5 years!</vt:lpstr>
      <vt:lpstr>Paul &amp; Barnabas</vt:lpstr>
      <vt:lpstr>Apostles Opposed in Acts 16–19</vt:lpstr>
      <vt:lpstr>Jews lived throughout the Roman Empire</vt:lpstr>
      <vt:lpstr>Where did these Jews live?</vt:lpstr>
      <vt:lpstr>Where did these Jews live?</vt:lpstr>
      <vt:lpstr>From where to where?</vt:lpstr>
      <vt:lpstr>1-2 Thessalonians</vt:lpstr>
      <vt:lpstr>The Aegean Sea</vt:lpstr>
      <vt:lpstr>The Aegean Area (With Cities)</vt:lpstr>
      <vt:lpstr>The Aegean Area</vt:lpstr>
      <vt:lpstr>Philosophies at Athens</vt:lpstr>
      <vt:lpstr>The Aegean Area</vt:lpstr>
      <vt:lpstr>The Corinthian Isthmus</vt:lpstr>
      <vt:lpstr>Israel &amp; Egypt</vt:lpstr>
      <vt:lpstr>From where to where?</vt:lpstr>
      <vt:lpstr>Which peoples?</vt:lpstr>
      <vt:lpstr>PowerPoint Presentation</vt:lpstr>
      <vt:lpstr>Asia Minor in AD 95</vt:lpstr>
      <vt:lpstr>The 7 Churches (Rev. 2–3)</vt:lpstr>
      <vt:lpstr>The 7 Churches (Rev. 2–3)</vt:lpstr>
      <vt:lpstr>Ephesus was the capital of Asia</vt:lpstr>
      <vt:lpstr>Modern Middle East Nations</vt:lpstr>
      <vt:lpstr>PowerPoint Presentation</vt:lpstr>
      <vt:lpstr>Modern Middle East Nations</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Maps</dc:title>
  <dc:creator>Rick Griffith</dc:creator>
  <cp:lastModifiedBy>Rick Griffith</cp:lastModifiedBy>
  <cp:revision>295</cp:revision>
  <dcterms:created xsi:type="dcterms:W3CDTF">2014-12-20T03:30:37Z</dcterms:created>
  <dcterms:modified xsi:type="dcterms:W3CDTF">2023-04-12T09:36:18Z</dcterms:modified>
</cp:coreProperties>
</file>